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20"/>
  </p:notesMasterIdLst>
  <p:handoutMasterIdLst>
    <p:handoutMasterId r:id="rId21"/>
  </p:handoutMasterIdLst>
  <p:sldIdLst>
    <p:sldId id="256" r:id="rId2"/>
    <p:sldId id="271" r:id="rId3"/>
    <p:sldId id="272" r:id="rId4"/>
    <p:sldId id="273" r:id="rId5"/>
    <p:sldId id="269" r:id="rId6"/>
    <p:sldId id="274" r:id="rId7"/>
    <p:sldId id="284" r:id="rId8"/>
    <p:sldId id="286" r:id="rId9"/>
    <p:sldId id="283" r:id="rId10"/>
    <p:sldId id="275" r:id="rId11"/>
    <p:sldId id="277" r:id="rId12"/>
    <p:sldId id="279" r:id="rId13"/>
    <p:sldId id="281" r:id="rId14"/>
    <p:sldId id="287" r:id="rId15"/>
    <p:sldId id="288" r:id="rId16"/>
    <p:sldId id="291" r:id="rId17"/>
    <p:sldId id="289" r:id="rId18"/>
    <p:sldId id="2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111" d="100"/>
          <a:sy n="111" d="100"/>
        </p:scale>
        <p:origin x="534" y="96"/>
      </p:cViewPr>
      <p:guideLst>
        <p:guide orient="horz" pos="2160"/>
        <p:guide pos="3840"/>
      </p:guideLst>
    </p:cSldViewPr>
  </p:slid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1268B-8AC2-4239-8FAF-7C144C210720}" type="datetimeFigureOut">
              <a:rPr lang="en-US"/>
              <a:t>6/7/2019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2BA2C8-71FC-43D0-BD87-0547616971FA}" type="slidenum">
              <a:rPr/>
              <a:t>‹#›</a:t>
            </a:fld>
            <a:endParaRPr/>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D8362-6D63-40AC-BAA9-90C3AE6D5875}" type="datetimeFigureOut">
              <a:rPr lang="en-US"/>
              <a:t>6/7/2019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39446-6953-447E-A4E3-E7CFBF870046}" type="slidenum">
              <a:rPr/>
              <a:t>‹#›</a:t>
            </a:fld>
            <a:endParaRPr/>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6/7/2019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6/7/2019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6/7/2019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6/7/2019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6/7/2019</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6/7/2019</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6/7/2019</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6/7/2019</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6/7/2019</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6/7/2019</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6/7/2019</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3016" y="2189683"/>
            <a:ext cx="9602789" cy="1156647"/>
          </a:xfrm>
        </p:spPr>
        <p:txBody>
          <a:bodyPr/>
          <a:lstStyle/>
          <a:p>
            <a:r>
              <a:rPr lang="en-US" dirty="0"/>
              <a:t>Shark </a:t>
            </a:r>
            <a:br>
              <a:rPr lang="en-US" dirty="0"/>
            </a:br>
            <a:r>
              <a:rPr lang="en-US" dirty="0"/>
              <a:t>Preparedness</a:t>
            </a:r>
          </a:p>
        </p:txBody>
      </p:sp>
      <p:sp>
        <p:nvSpPr>
          <p:cNvPr id="3" name="Subtitle 2"/>
          <p:cNvSpPr>
            <a:spLocks noGrp="1"/>
          </p:cNvSpPr>
          <p:nvPr>
            <p:ph type="subTitle" idx="1"/>
          </p:nvPr>
        </p:nvSpPr>
        <p:spPr>
          <a:xfrm>
            <a:off x="1293016" y="3511670"/>
            <a:ext cx="9601200" cy="990600"/>
          </a:xfrm>
        </p:spPr>
        <p:txBody>
          <a:bodyPr/>
          <a:lstStyle/>
          <a:p>
            <a:r>
              <a:rPr lang="en-US" dirty="0"/>
              <a:t>TOWN OF TRURO</a:t>
            </a:r>
          </a:p>
          <a:p>
            <a:r>
              <a:rPr lang="en-US" dirty="0">
                <a:latin typeface="Georgia" panose="02040502050405020303" pitchFamily="18" charset="0"/>
              </a:rPr>
              <a:t>June 2019</a:t>
            </a:r>
          </a:p>
        </p:txBody>
      </p:sp>
    </p:spTree>
    <p:extLst>
      <p:ext uri="{BB962C8B-B14F-4D97-AF65-F5344CB8AC3E}">
        <p14:creationId xmlns:p14="http://schemas.microsoft.com/office/powerpoint/2010/main" val="150390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DB61C1-89EA-43E9-84DF-EB93B915C7AF}"/>
              </a:ext>
            </a:extLst>
          </p:cNvPr>
          <p:cNvPicPr>
            <a:picLocks noChangeAspect="1"/>
          </p:cNvPicPr>
          <p:nvPr/>
        </p:nvPicPr>
        <p:blipFill>
          <a:blip r:embed="rId2"/>
          <a:stretch>
            <a:fillRect/>
          </a:stretch>
        </p:blipFill>
        <p:spPr>
          <a:xfrm>
            <a:off x="1668809" y="757382"/>
            <a:ext cx="8854381" cy="5926671"/>
          </a:xfrm>
          <a:prstGeom prst="rect">
            <a:avLst/>
          </a:prstGeom>
        </p:spPr>
      </p:pic>
      <p:sp>
        <p:nvSpPr>
          <p:cNvPr id="6" name="TextBox 5">
            <a:extLst>
              <a:ext uri="{FF2B5EF4-FFF2-40B4-BE49-F238E27FC236}">
                <a16:creationId xmlns:a16="http://schemas.microsoft.com/office/drawing/2014/main" id="{6B0BA73A-D2C1-4C8C-AC6F-AF49BFC33396}"/>
              </a:ext>
            </a:extLst>
          </p:cNvPr>
          <p:cNvSpPr txBox="1"/>
          <p:nvPr/>
        </p:nvSpPr>
        <p:spPr>
          <a:xfrm>
            <a:off x="4225134" y="323273"/>
            <a:ext cx="3741730" cy="369332"/>
          </a:xfrm>
          <a:prstGeom prst="rect">
            <a:avLst/>
          </a:prstGeom>
          <a:noFill/>
        </p:spPr>
        <p:txBody>
          <a:bodyPr wrap="none" rtlCol="0">
            <a:spAutoFit/>
          </a:bodyPr>
          <a:lstStyle/>
          <a:p>
            <a:r>
              <a:rPr lang="en-US" dirty="0">
                <a:solidFill>
                  <a:schemeClr val="accent2">
                    <a:lumMod val="50000"/>
                  </a:schemeClr>
                </a:solidFill>
              </a:rPr>
              <a:t>New Shark Signs at Ocean Beaches</a:t>
            </a:r>
          </a:p>
        </p:txBody>
      </p:sp>
    </p:spTree>
    <p:extLst>
      <p:ext uri="{BB962C8B-B14F-4D97-AF65-F5344CB8AC3E}">
        <p14:creationId xmlns:p14="http://schemas.microsoft.com/office/powerpoint/2010/main" val="331215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DB61C1-89EA-43E9-84DF-EB93B915C7AF}"/>
              </a:ext>
            </a:extLst>
          </p:cNvPr>
          <p:cNvPicPr>
            <a:picLocks noChangeAspect="1"/>
          </p:cNvPicPr>
          <p:nvPr/>
        </p:nvPicPr>
        <p:blipFill>
          <a:blip r:embed="rId2"/>
          <a:stretch>
            <a:fillRect/>
          </a:stretch>
        </p:blipFill>
        <p:spPr>
          <a:xfrm>
            <a:off x="1668809" y="766014"/>
            <a:ext cx="8854381" cy="5909407"/>
          </a:xfrm>
          <a:prstGeom prst="rect">
            <a:avLst/>
          </a:prstGeom>
        </p:spPr>
      </p:pic>
      <p:sp>
        <p:nvSpPr>
          <p:cNvPr id="6" name="TextBox 5">
            <a:extLst>
              <a:ext uri="{FF2B5EF4-FFF2-40B4-BE49-F238E27FC236}">
                <a16:creationId xmlns:a16="http://schemas.microsoft.com/office/drawing/2014/main" id="{6B0BA73A-D2C1-4C8C-AC6F-AF49BFC33396}"/>
              </a:ext>
            </a:extLst>
          </p:cNvPr>
          <p:cNvSpPr txBox="1"/>
          <p:nvPr/>
        </p:nvSpPr>
        <p:spPr>
          <a:xfrm>
            <a:off x="4225134" y="323273"/>
            <a:ext cx="3482043" cy="369332"/>
          </a:xfrm>
          <a:prstGeom prst="rect">
            <a:avLst/>
          </a:prstGeom>
          <a:noFill/>
        </p:spPr>
        <p:txBody>
          <a:bodyPr wrap="none" rtlCol="0">
            <a:spAutoFit/>
          </a:bodyPr>
          <a:lstStyle/>
          <a:p>
            <a:r>
              <a:rPr lang="en-US" dirty="0">
                <a:solidFill>
                  <a:schemeClr val="accent2">
                    <a:lumMod val="50000"/>
                  </a:schemeClr>
                </a:solidFill>
              </a:rPr>
              <a:t>New Shark Signs at Bay Beaches</a:t>
            </a:r>
          </a:p>
        </p:txBody>
      </p:sp>
    </p:spTree>
    <p:extLst>
      <p:ext uri="{BB962C8B-B14F-4D97-AF65-F5344CB8AC3E}">
        <p14:creationId xmlns:p14="http://schemas.microsoft.com/office/powerpoint/2010/main" val="405977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DB61C1-89EA-43E9-84DF-EB93B915C7AF}"/>
              </a:ext>
            </a:extLst>
          </p:cNvPr>
          <p:cNvPicPr>
            <a:picLocks noChangeAspect="1"/>
          </p:cNvPicPr>
          <p:nvPr/>
        </p:nvPicPr>
        <p:blipFill>
          <a:blip r:embed="rId2"/>
          <a:stretch>
            <a:fillRect/>
          </a:stretch>
        </p:blipFill>
        <p:spPr>
          <a:xfrm>
            <a:off x="2165934" y="664896"/>
            <a:ext cx="7860131" cy="6117903"/>
          </a:xfrm>
          <a:prstGeom prst="rect">
            <a:avLst/>
          </a:prstGeom>
        </p:spPr>
      </p:pic>
      <p:sp>
        <p:nvSpPr>
          <p:cNvPr id="6" name="TextBox 5">
            <a:extLst>
              <a:ext uri="{FF2B5EF4-FFF2-40B4-BE49-F238E27FC236}">
                <a16:creationId xmlns:a16="http://schemas.microsoft.com/office/drawing/2014/main" id="{6B0BA73A-D2C1-4C8C-AC6F-AF49BFC33396}"/>
              </a:ext>
            </a:extLst>
          </p:cNvPr>
          <p:cNvSpPr txBox="1"/>
          <p:nvPr/>
        </p:nvSpPr>
        <p:spPr>
          <a:xfrm>
            <a:off x="4808627" y="295564"/>
            <a:ext cx="2574744" cy="369332"/>
          </a:xfrm>
          <a:prstGeom prst="rect">
            <a:avLst/>
          </a:prstGeom>
          <a:noFill/>
        </p:spPr>
        <p:txBody>
          <a:bodyPr wrap="none" rtlCol="0">
            <a:spAutoFit/>
          </a:bodyPr>
          <a:lstStyle/>
          <a:p>
            <a:r>
              <a:rPr lang="en-US" dirty="0">
                <a:solidFill>
                  <a:schemeClr val="accent2">
                    <a:lumMod val="50000"/>
                  </a:schemeClr>
                </a:solidFill>
              </a:rPr>
              <a:t>New Brochures (Side 1)</a:t>
            </a:r>
          </a:p>
        </p:txBody>
      </p:sp>
    </p:spTree>
    <p:extLst>
      <p:ext uri="{BB962C8B-B14F-4D97-AF65-F5344CB8AC3E}">
        <p14:creationId xmlns:p14="http://schemas.microsoft.com/office/powerpoint/2010/main" val="37852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DB61C1-89EA-43E9-84DF-EB93B915C7AF}"/>
              </a:ext>
            </a:extLst>
          </p:cNvPr>
          <p:cNvPicPr>
            <a:picLocks noChangeAspect="1"/>
          </p:cNvPicPr>
          <p:nvPr/>
        </p:nvPicPr>
        <p:blipFill>
          <a:blip r:embed="rId2"/>
          <a:stretch>
            <a:fillRect/>
          </a:stretch>
        </p:blipFill>
        <p:spPr>
          <a:xfrm>
            <a:off x="2165934" y="683482"/>
            <a:ext cx="7860131" cy="6080731"/>
          </a:xfrm>
          <a:prstGeom prst="rect">
            <a:avLst/>
          </a:prstGeom>
        </p:spPr>
      </p:pic>
      <p:sp>
        <p:nvSpPr>
          <p:cNvPr id="6" name="TextBox 5">
            <a:extLst>
              <a:ext uri="{FF2B5EF4-FFF2-40B4-BE49-F238E27FC236}">
                <a16:creationId xmlns:a16="http://schemas.microsoft.com/office/drawing/2014/main" id="{6B0BA73A-D2C1-4C8C-AC6F-AF49BFC33396}"/>
              </a:ext>
            </a:extLst>
          </p:cNvPr>
          <p:cNvSpPr txBox="1"/>
          <p:nvPr/>
        </p:nvSpPr>
        <p:spPr>
          <a:xfrm>
            <a:off x="4808627" y="295564"/>
            <a:ext cx="2603598" cy="369332"/>
          </a:xfrm>
          <a:prstGeom prst="rect">
            <a:avLst/>
          </a:prstGeom>
          <a:noFill/>
        </p:spPr>
        <p:txBody>
          <a:bodyPr wrap="none" rtlCol="0">
            <a:spAutoFit/>
          </a:bodyPr>
          <a:lstStyle/>
          <a:p>
            <a:r>
              <a:rPr lang="en-US" dirty="0">
                <a:solidFill>
                  <a:schemeClr val="accent2">
                    <a:lumMod val="50000"/>
                  </a:schemeClr>
                </a:solidFill>
              </a:rPr>
              <a:t>New Brochures (Side 2)</a:t>
            </a:r>
          </a:p>
        </p:txBody>
      </p:sp>
    </p:spTree>
    <p:extLst>
      <p:ext uri="{BB962C8B-B14F-4D97-AF65-F5344CB8AC3E}">
        <p14:creationId xmlns:p14="http://schemas.microsoft.com/office/powerpoint/2010/main" val="4801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E5A8-4708-436C-8445-983E93F7E566}"/>
              </a:ext>
            </a:extLst>
          </p:cNvPr>
          <p:cNvSpPr>
            <a:spLocks noGrp="1"/>
          </p:cNvSpPr>
          <p:nvPr>
            <p:ph type="title"/>
          </p:nvPr>
        </p:nvSpPr>
        <p:spPr>
          <a:xfrm>
            <a:off x="1054792" y="180017"/>
            <a:ext cx="9509759" cy="739094"/>
          </a:xfrm>
        </p:spPr>
        <p:txBody>
          <a:bodyPr>
            <a:normAutofit fontScale="90000"/>
          </a:bodyPr>
          <a:lstStyle/>
          <a:p>
            <a:r>
              <a:rPr lang="en-US" dirty="0"/>
              <a:t>Fall 2018- Present Shark Preparedness Efforts</a:t>
            </a:r>
          </a:p>
        </p:txBody>
      </p:sp>
      <p:sp>
        <p:nvSpPr>
          <p:cNvPr id="3" name="Content Placeholder 2">
            <a:extLst>
              <a:ext uri="{FF2B5EF4-FFF2-40B4-BE49-F238E27FC236}">
                <a16:creationId xmlns:a16="http://schemas.microsoft.com/office/drawing/2014/main" id="{16C51A51-E726-4780-958D-526E7B7092B7}"/>
              </a:ext>
            </a:extLst>
          </p:cNvPr>
          <p:cNvSpPr>
            <a:spLocks noGrp="1"/>
          </p:cNvSpPr>
          <p:nvPr>
            <p:ph idx="1"/>
          </p:nvPr>
        </p:nvSpPr>
        <p:spPr>
          <a:xfrm>
            <a:off x="886691" y="1251713"/>
            <a:ext cx="6437745" cy="4659560"/>
          </a:xfrm>
        </p:spPr>
        <p:txBody>
          <a:bodyPr numCol="1">
            <a:normAutofit/>
          </a:bodyPr>
          <a:lstStyle/>
          <a:p>
            <a:pPr>
              <a:spcAft>
                <a:spcPts val="1600"/>
              </a:spcAft>
              <a:buFont typeface="Wingdings" panose="05000000000000000000" pitchFamily="2" charset="2"/>
              <a:buChar char="Ø"/>
            </a:pPr>
            <a:r>
              <a:rPr lang="en-US" dirty="0"/>
              <a:t>Communications</a:t>
            </a:r>
          </a:p>
          <a:p>
            <a:pPr lvl="4">
              <a:spcAft>
                <a:spcPts val="1600"/>
              </a:spcAft>
            </a:pPr>
            <a:r>
              <a:rPr lang="en-US" sz="1800" dirty="0"/>
              <a:t>Satellite call boxes installed at Ballston, Long Nook, Coast Guard, Head of the Meadow and Corn Hill* </a:t>
            </a:r>
          </a:p>
          <a:p>
            <a:pPr lvl="4">
              <a:spcAft>
                <a:spcPts val="1600"/>
              </a:spcAft>
            </a:pPr>
            <a:r>
              <a:rPr lang="en-US" sz="1800" dirty="0"/>
              <a:t>Portable satellite phones for beach and rescue staff to communicate on the beach*</a:t>
            </a:r>
          </a:p>
          <a:p>
            <a:pPr lvl="4">
              <a:spcAft>
                <a:spcPts val="1600"/>
              </a:spcAft>
            </a:pPr>
            <a:r>
              <a:rPr lang="en-US" sz="1800" dirty="0"/>
              <a:t>In vehicle repeaters* and public safety radio upgrades</a:t>
            </a:r>
          </a:p>
          <a:p>
            <a:pPr marL="1143000" lvl="4" indent="0">
              <a:spcAft>
                <a:spcPts val="1600"/>
              </a:spcAft>
              <a:buNone/>
            </a:pPr>
            <a:endParaRPr lang="en-US" sz="600" dirty="0"/>
          </a:p>
          <a:p>
            <a:pPr marL="1143000" lvl="4" indent="0">
              <a:spcAft>
                <a:spcPts val="1600"/>
              </a:spcAft>
              <a:buNone/>
            </a:pPr>
            <a:endParaRPr lang="en-US" sz="600" dirty="0"/>
          </a:p>
          <a:p>
            <a:pPr marL="1143000" lvl="4" indent="0">
              <a:spcAft>
                <a:spcPts val="1600"/>
              </a:spcAft>
              <a:buNone/>
            </a:pPr>
            <a:r>
              <a:rPr lang="en-US" dirty="0"/>
              <a:t>*Paid for with State funding</a:t>
            </a:r>
          </a:p>
        </p:txBody>
      </p:sp>
      <p:pic>
        <p:nvPicPr>
          <p:cNvPr id="5" name="Picture 4">
            <a:extLst>
              <a:ext uri="{FF2B5EF4-FFF2-40B4-BE49-F238E27FC236}">
                <a16:creationId xmlns:a16="http://schemas.microsoft.com/office/drawing/2014/main" id="{D56B1A68-20DE-443F-8CC0-6459003F5AB1}"/>
              </a:ext>
            </a:extLst>
          </p:cNvPr>
          <p:cNvPicPr>
            <a:picLocks noChangeAspect="1"/>
          </p:cNvPicPr>
          <p:nvPr/>
        </p:nvPicPr>
        <p:blipFill>
          <a:blip r:embed="rId2"/>
          <a:stretch>
            <a:fillRect/>
          </a:stretch>
        </p:blipFill>
        <p:spPr>
          <a:xfrm>
            <a:off x="7573818" y="817511"/>
            <a:ext cx="4183498" cy="5577997"/>
          </a:xfrm>
          <a:prstGeom prst="rect">
            <a:avLst/>
          </a:prstGeom>
        </p:spPr>
      </p:pic>
      <p:sp>
        <p:nvSpPr>
          <p:cNvPr id="6" name="TextBox 5">
            <a:extLst>
              <a:ext uri="{FF2B5EF4-FFF2-40B4-BE49-F238E27FC236}">
                <a16:creationId xmlns:a16="http://schemas.microsoft.com/office/drawing/2014/main" id="{33B03E3E-E07A-47AA-A12B-35A391FD78A5}"/>
              </a:ext>
            </a:extLst>
          </p:cNvPr>
          <p:cNvSpPr txBox="1"/>
          <p:nvPr/>
        </p:nvSpPr>
        <p:spPr>
          <a:xfrm>
            <a:off x="7419111" y="6396335"/>
            <a:ext cx="4405745" cy="461665"/>
          </a:xfrm>
          <a:prstGeom prst="rect">
            <a:avLst/>
          </a:prstGeom>
          <a:noFill/>
        </p:spPr>
        <p:txBody>
          <a:bodyPr wrap="square" rtlCol="0">
            <a:spAutoFit/>
          </a:bodyPr>
          <a:lstStyle/>
          <a:p>
            <a:pPr algn="ctr"/>
            <a:r>
              <a:rPr lang="en-US" sz="1200" dirty="0">
                <a:solidFill>
                  <a:schemeClr val="accent2">
                    <a:lumMod val="50000"/>
                  </a:schemeClr>
                </a:solidFill>
              </a:rPr>
              <a:t>Satellite call box installed before Memorial Day Weekend at Head of the Meadow</a:t>
            </a:r>
          </a:p>
        </p:txBody>
      </p:sp>
    </p:spTree>
    <p:extLst>
      <p:ext uri="{BB962C8B-B14F-4D97-AF65-F5344CB8AC3E}">
        <p14:creationId xmlns:p14="http://schemas.microsoft.com/office/powerpoint/2010/main" val="222871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E5A8-4708-436C-8445-983E93F7E566}"/>
              </a:ext>
            </a:extLst>
          </p:cNvPr>
          <p:cNvSpPr>
            <a:spLocks noGrp="1"/>
          </p:cNvSpPr>
          <p:nvPr>
            <p:ph type="title"/>
          </p:nvPr>
        </p:nvSpPr>
        <p:spPr>
          <a:xfrm>
            <a:off x="1341119" y="244671"/>
            <a:ext cx="9509759" cy="739094"/>
          </a:xfrm>
        </p:spPr>
        <p:txBody>
          <a:bodyPr>
            <a:normAutofit fontScale="90000"/>
          </a:bodyPr>
          <a:lstStyle/>
          <a:p>
            <a:r>
              <a:rPr lang="en-US" dirty="0"/>
              <a:t>Fall 2018- Present Shark Preparedness Efforts</a:t>
            </a:r>
          </a:p>
        </p:txBody>
      </p:sp>
      <p:sp>
        <p:nvSpPr>
          <p:cNvPr id="3" name="Content Placeholder 2">
            <a:extLst>
              <a:ext uri="{FF2B5EF4-FFF2-40B4-BE49-F238E27FC236}">
                <a16:creationId xmlns:a16="http://schemas.microsoft.com/office/drawing/2014/main" id="{16C51A51-E726-4780-958D-526E7B7092B7}"/>
              </a:ext>
            </a:extLst>
          </p:cNvPr>
          <p:cNvSpPr>
            <a:spLocks noGrp="1"/>
          </p:cNvSpPr>
          <p:nvPr>
            <p:ph idx="1"/>
          </p:nvPr>
        </p:nvSpPr>
        <p:spPr>
          <a:xfrm>
            <a:off x="663034" y="1122403"/>
            <a:ext cx="7023042" cy="5260017"/>
          </a:xfrm>
        </p:spPr>
        <p:txBody>
          <a:bodyPr numCol="1">
            <a:normAutofit/>
          </a:bodyPr>
          <a:lstStyle/>
          <a:p>
            <a:pPr>
              <a:spcAft>
                <a:spcPts val="1600"/>
              </a:spcAft>
              <a:buFont typeface="Wingdings" panose="05000000000000000000" pitchFamily="2" charset="2"/>
              <a:buChar char="Ø"/>
            </a:pPr>
            <a:r>
              <a:rPr lang="en-US" dirty="0"/>
              <a:t>Medical Response</a:t>
            </a:r>
          </a:p>
          <a:p>
            <a:pPr lvl="4">
              <a:spcAft>
                <a:spcPts val="1600"/>
              </a:spcAft>
            </a:pPr>
            <a:r>
              <a:rPr lang="en-US" sz="1800" dirty="0"/>
              <a:t>Purchase of a Utility Task Vehicle (UTV)</a:t>
            </a:r>
          </a:p>
          <a:p>
            <a:pPr lvl="4">
              <a:spcAft>
                <a:spcPts val="1600"/>
              </a:spcAft>
            </a:pPr>
            <a:r>
              <a:rPr lang="en-US" sz="1800" dirty="0"/>
              <a:t>Purchase/packing of Hemorrhage Control Kits similar to those that CCNS packs. Installation will be at all Town beaches. More robust kits will be carried by rescue staff and lifeguards.*</a:t>
            </a:r>
          </a:p>
          <a:p>
            <a:pPr lvl="4">
              <a:spcAft>
                <a:spcPts val="1600"/>
              </a:spcAft>
            </a:pPr>
            <a:r>
              <a:rPr lang="en-US" sz="1800" dirty="0"/>
              <a:t>Seasonal Beach EMTs—new program modelled after similar program in Orleans</a:t>
            </a:r>
          </a:p>
          <a:p>
            <a:pPr lvl="4">
              <a:spcAft>
                <a:spcPts val="1600"/>
              </a:spcAft>
            </a:pPr>
            <a:r>
              <a:rPr lang="en-US" sz="1800" dirty="0"/>
              <a:t>Stop the Bleed trainings: Fire Department continues to provide “Stop the Bleed” trainings. </a:t>
            </a:r>
          </a:p>
          <a:p>
            <a:pPr lvl="4">
              <a:spcAft>
                <a:spcPts val="1600"/>
              </a:spcAft>
            </a:pPr>
            <a:r>
              <a:rPr lang="en-US" sz="1800" dirty="0"/>
              <a:t>Soft-turf Beach Stretchers*</a:t>
            </a:r>
            <a:endParaRPr lang="en-US" dirty="0"/>
          </a:p>
          <a:p>
            <a:pPr marL="1143000" lvl="4" indent="0">
              <a:buNone/>
            </a:pPr>
            <a:r>
              <a:rPr lang="en-US" dirty="0"/>
              <a:t>*Paid for with State funding</a:t>
            </a:r>
          </a:p>
          <a:p>
            <a:pPr marL="1143000" lvl="4" indent="0">
              <a:buNone/>
            </a:pPr>
            <a:endParaRPr lang="en-US" sz="1800" dirty="0"/>
          </a:p>
          <a:p>
            <a:pPr lvl="4">
              <a:spcAft>
                <a:spcPts val="1600"/>
              </a:spcAft>
            </a:pPr>
            <a:endParaRPr lang="en-US" sz="1800" dirty="0"/>
          </a:p>
        </p:txBody>
      </p:sp>
      <p:pic>
        <p:nvPicPr>
          <p:cNvPr id="5" name="Picture 4">
            <a:extLst>
              <a:ext uri="{FF2B5EF4-FFF2-40B4-BE49-F238E27FC236}">
                <a16:creationId xmlns:a16="http://schemas.microsoft.com/office/drawing/2014/main" id="{7DB7CC19-8460-449A-B2D4-B652CCDEEE05}"/>
              </a:ext>
            </a:extLst>
          </p:cNvPr>
          <p:cNvPicPr>
            <a:picLocks noChangeAspect="1"/>
          </p:cNvPicPr>
          <p:nvPr/>
        </p:nvPicPr>
        <p:blipFill>
          <a:blip r:embed="rId2"/>
          <a:stretch>
            <a:fillRect/>
          </a:stretch>
        </p:blipFill>
        <p:spPr>
          <a:xfrm>
            <a:off x="7686076" y="2105949"/>
            <a:ext cx="3842890" cy="3629648"/>
          </a:xfrm>
          <a:prstGeom prst="rect">
            <a:avLst/>
          </a:prstGeom>
        </p:spPr>
      </p:pic>
      <p:sp>
        <p:nvSpPr>
          <p:cNvPr id="8" name="TextBox 7">
            <a:extLst>
              <a:ext uri="{FF2B5EF4-FFF2-40B4-BE49-F238E27FC236}">
                <a16:creationId xmlns:a16="http://schemas.microsoft.com/office/drawing/2014/main" id="{C81E6A96-4884-4F49-8E9E-D90295428D7C}"/>
              </a:ext>
            </a:extLst>
          </p:cNvPr>
          <p:cNvSpPr txBox="1"/>
          <p:nvPr/>
        </p:nvSpPr>
        <p:spPr>
          <a:xfrm>
            <a:off x="7404649" y="5735597"/>
            <a:ext cx="4405745" cy="276999"/>
          </a:xfrm>
          <a:prstGeom prst="rect">
            <a:avLst/>
          </a:prstGeom>
          <a:noFill/>
        </p:spPr>
        <p:txBody>
          <a:bodyPr wrap="square" rtlCol="0">
            <a:spAutoFit/>
          </a:bodyPr>
          <a:lstStyle/>
          <a:p>
            <a:pPr algn="ctr"/>
            <a:r>
              <a:rPr lang="en-US" sz="1200" dirty="0">
                <a:solidFill>
                  <a:schemeClr val="accent2">
                    <a:lumMod val="50000"/>
                  </a:schemeClr>
                </a:solidFill>
              </a:rPr>
              <a:t>New Seasonal Beach EMT Program will rove beaches</a:t>
            </a:r>
          </a:p>
        </p:txBody>
      </p:sp>
    </p:spTree>
    <p:extLst>
      <p:ext uri="{BB962C8B-B14F-4D97-AF65-F5344CB8AC3E}">
        <p14:creationId xmlns:p14="http://schemas.microsoft.com/office/powerpoint/2010/main" val="82984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0BA73A-D2C1-4C8C-AC6F-AF49BFC33396}"/>
              </a:ext>
            </a:extLst>
          </p:cNvPr>
          <p:cNvSpPr txBox="1"/>
          <p:nvPr/>
        </p:nvSpPr>
        <p:spPr>
          <a:xfrm>
            <a:off x="4282041" y="314150"/>
            <a:ext cx="3627916" cy="369332"/>
          </a:xfrm>
          <a:prstGeom prst="rect">
            <a:avLst/>
          </a:prstGeom>
          <a:noFill/>
        </p:spPr>
        <p:txBody>
          <a:bodyPr wrap="none" rtlCol="0">
            <a:spAutoFit/>
          </a:bodyPr>
          <a:lstStyle/>
          <a:p>
            <a:r>
              <a:rPr lang="en-US" dirty="0" err="1">
                <a:solidFill>
                  <a:schemeClr val="accent2">
                    <a:lumMod val="50000"/>
                  </a:schemeClr>
                </a:solidFill>
              </a:rPr>
              <a:t>EvacCart</a:t>
            </a:r>
            <a:r>
              <a:rPr lang="en-US" dirty="0">
                <a:solidFill>
                  <a:schemeClr val="accent2">
                    <a:lumMod val="50000"/>
                  </a:schemeClr>
                </a:solidFill>
              </a:rPr>
              <a:t> (Beach Stretcher) Demo</a:t>
            </a:r>
          </a:p>
        </p:txBody>
      </p:sp>
      <p:pic>
        <p:nvPicPr>
          <p:cNvPr id="2" name="FullSizeRender.TRIM">
            <a:hlinkClick r:id="" action="ppaction://media"/>
            <a:extLst>
              <a:ext uri="{FF2B5EF4-FFF2-40B4-BE49-F238E27FC236}">
                <a16:creationId xmlns:a16="http://schemas.microsoft.com/office/drawing/2014/main" id="{A3F8AD62-5BE6-4108-A5AE-BFD46307A1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161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E5A8-4708-436C-8445-983E93F7E566}"/>
              </a:ext>
            </a:extLst>
          </p:cNvPr>
          <p:cNvSpPr>
            <a:spLocks noGrp="1"/>
          </p:cNvSpPr>
          <p:nvPr>
            <p:ph type="title"/>
          </p:nvPr>
        </p:nvSpPr>
        <p:spPr>
          <a:xfrm>
            <a:off x="1341119" y="244671"/>
            <a:ext cx="9509759" cy="739094"/>
          </a:xfrm>
        </p:spPr>
        <p:txBody>
          <a:bodyPr>
            <a:normAutofit fontScale="90000"/>
          </a:bodyPr>
          <a:lstStyle/>
          <a:p>
            <a:r>
              <a:rPr lang="en-US" dirty="0"/>
              <a:t>Fall 2018- Present Shark Preparedness Efforts</a:t>
            </a:r>
          </a:p>
        </p:txBody>
      </p:sp>
      <p:sp>
        <p:nvSpPr>
          <p:cNvPr id="3" name="Content Placeholder 2">
            <a:extLst>
              <a:ext uri="{FF2B5EF4-FFF2-40B4-BE49-F238E27FC236}">
                <a16:creationId xmlns:a16="http://schemas.microsoft.com/office/drawing/2014/main" id="{16C51A51-E726-4780-958D-526E7B7092B7}"/>
              </a:ext>
            </a:extLst>
          </p:cNvPr>
          <p:cNvSpPr>
            <a:spLocks noGrp="1"/>
          </p:cNvSpPr>
          <p:nvPr>
            <p:ph idx="1"/>
          </p:nvPr>
        </p:nvSpPr>
        <p:spPr>
          <a:xfrm>
            <a:off x="1257992" y="1251712"/>
            <a:ext cx="10093498" cy="5260017"/>
          </a:xfrm>
        </p:spPr>
        <p:txBody>
          <a:bodyPr numCol="1">
            <a:normAutofit/>
          </a:bodyPr>
          <a:lstStyle/>
          <a:p>
            <a:pPr>
              <a:spcAft>
                <a:spcPts val="1600"/>
              </a:spcAft>
              <a:buFont typeface="Wingdings" panose="05000000000000000000" pitchFamily="2" charset="2"/>
              <a:buChar char="Ø"/>
            </a:pPr>
            <a:r>
              <a:rPr lang="en-US" dirty="0"/>
              <a:t>Research</a:t>
            </a:r>
          </a:p>
          <a:p>
            <a:pPr lvl="4">
              <a:spcAft>
                <a:spcPts val="1600"/>
              </a:spcAft>
            </a:pPr>
            <a:r>
              <a:rPr lang="en-US" sz="1800" dirty="0"/>
              <a:t>Shark Mitigation Alternative Analysis—regional study conducted by Woods Hole Group</a:t>
            </a:r>
          </a:p>
          <a:p>
            <a:pPr lvl="4">
              <a:spcAft>
                <a:spcPts val="1600"/>
              </a:spcAft>
            </a:pPr>
            <a:r>
              <a:rPr lang="en-US" sz="1800" dirty="0"/>
              <a:t>Other potential studies</a:t>
            </a:r>
          </a:p>
        </p:txBody>
      </p:sp>
    </p:spTree>
    <p:extLst>
      <p:ext uri="{BB962C8B-B14F-4D97-AF65-F5344CB8AC3E}">
        <p14:creationId xmlns:p14="http://schemas.microsoft.com/office/powerpoint/2010/main" val="37192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Still Needs to Be Done</a:t>
            </a:r>
          </a:p>
        </p:txBody>
      </p:sp>
      <p:sp>
        <p:nvSpPr>
          <p:cNvPr id="3" name="Content Placeholder 2"/>
          <p:cNvSpPr>
            <a:spLocks noGrp="1"/>
          </p:cNvSpPr>
          <p:nvPr>
            <p:ph idx="1"/>
          </p:nvPr>
        </p:nvSpPr>
        <p:spPr/>
        <p:txBody>
          <a:bodyPr/>
          <a:lstStyle/>
          <a:p>
            <a:r>
              <a:rPr lang="en-US" dirty="0"/>
              <a:t>Cellular coverage expanded to all beaches</a:t>
            </a:r>
          </a:p>
          <a:p>
            <a:r>
              <a:rPr lang="en-US" dirty="0"/>
              <a:t>Future radio system upgrade</a:t>
            </a:r>
          </a:p>
          <a:p>
            <a:r>
              <a:rPr lang="en-US" dirty="0"/>
              <a:t>Results from the Woods Hole Group Shark Mitigation Alternatives Analysis expected in fall 2019</a:t>
            </a:r>
          </a:p>
          <a:p>
            <a:r>
              <a:rPr lang="en-US" dirty="0"/>
              <a:t>Expanded shark research</a:t>
            </a:r>
          </a:p>
        </p:txBody>
      </p:sp>
    </p:spTree>
    <p:extLst>
      <p:ext uri="{BB962C8B-B14F-4D97-AF65-F5344CB8AC3E}">
        <p14:creationId xmlns:p14="http://schemas.microsoft.com/office/powerpoint/2010/main" val="227918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DB04-2EE2-49F6-A212-12143E39801A}"/>
              </a:ext>
            </a:extLst>
          </p:cNvPr>
          <p:cNvSpPr>
            <a:spLocks noGrp="1"/>
          </p:cNvSpPr>
          <p:nvPr>
            <p:ph type="title"/>
          </p:nvPr>
        </p:nvSpPr>
        <p:spPr>
          <a:xfrm>
            <a:off x="1341118" y="251122"/>
            <a:ext cx="9509759" cy="775839"/>
          </a:xfrm>
        </p:spPr>
        <p:txBody>
          <a:bodyPr/>
          <a:lstStyle/>
          <a:p>
            <a:r>
              <a:rPr lang="en-US" dirty="0"/>
              <a:t>2013- Shark Working Group Initiatives</a:t>
            </a:r>
          </a:p>
        </p:txBody>
      </p:sp>
      <p:sp>
        <p:nvSpPr>
          <p:cNvPr id="3" name="Content Placeholder 2">
            <a:extLst>
              <a:ext uri="{FF2B5EF4-FFF2-40B4-BE49-F238E27FC236}">
                <a16:creationId xmlns:a16="http://schemas.microsoft.com/office/drawing/2014/main" id="{E3EE3AF2-3F63-4E23-9C7B-393664F0AFC2}"/>
              </a:ext>
            </a:extLst>
          </p:cNvPr>
          <p:cNvSpPr>
            <a:spLocks noGrp="1"/>
          </p:cNvSpPr>
          <p:nvPr>
            <p:ph idx="1"/>
          </p:nvPr>
        </p:nvSpPr>
        <p:spPr>
          <a:xfrm>
            <a:off x="1341117" y="1026960"/>
            <a:ext cx="9509760" cy="5373839"/>
          </a:xfrm>
        </p:spPr>
        <p:txBody>
          <a:bodyPr/>
          <a:lstStyle/>
          <a:p>
            <a:r>
              <a:rPr lang="en-US" dirty="0"/>
              <a:t>Regional group of staff members from Cape towns (beach officials, harbormasters, natural resource directors, etc.), CCNS, Atlantic White Shark Conservancy and Dr. Greg Skomal of DMF</a:t>
            </a:r>
          </a:p>
          <a:p>
            <a:r>
              <a:rPr lang="en-US" dirty="0"/>
              <a:t>Group developed uniform procedures for shark sighting, reporting, and swimming closures so that beach patrons would experience uniformity at Cape beaches.</a:t>
            </a:r>
          </a:p>
          <a:p>
            <a:r>
              <a:rPr lang="en-US" dirty="0"/>
              <a:t>Some of the group’s initiatives include:</a:t>
            </a:r>
          </a:p>
          <a:p>
            <a:pPr lvl="2">
              <a:buFont typeface="Wingdings" panose="05000000000000000000" pitchFamily="2" charset="2"/>
              <a:buChar char="Ø"/>
            </a:pPr>
            <a:r>
              <a:rPr lang="en-US" dirty="0"/>
              <a:t>Reaching out to communities around the world regarding their responses to white sharks</a:t>
            </a:r>
          </a:p>
          <a:p>
            <a:pPr lvl="2">
              <a:buFont typeface="Wingdings" panose="05000000000000000000" pitchFamily="2" charset="2"/>
              <a:buChar char="Ø"/>
            </a:pPr>
            <a:r>
              <a:rPr lang="en-US" dirty="0"/>
              <a:t>New purple shark flags to indicate a presence of sharks</a:t>
            </a:r>
          </a:p>
          <a:p>
            <a:pPr lvl="2">
              <a:buFont typeface="Wingdings" panose="05000000000000000000" pitchFamily="2" charset="2"/>
              <a:buChar char="Ø"/>
            </a:pPr>
            <a:r>
              <a:rPr lang="en-US" dirty="0"/>
              <a:t>Uniform signage</a:t>
            </a:r>
          </a:p>
          <a:p>
            <a:pPr lvl="2">
              <a:buFont typeface="Wingdings" panose="05000000000000000000" pitchFamily="2" charset="2"/>
              <a:buChar char="Ø"/>
            </a:pPr>
            <a:r>
              <a:rPr lang="en-US" dirty="0"/>
              <a:t>Uniform shark brochures</a:t>
            </a:r>
          </a:p>
          <a:p>
            <a:pPr lvl="2">
              <a:buFont typeface="Wingdings" panose="05000000000000000000" pitchFamily="2" charset="2"/>
              <a:buChar char="Ø"/>
            </a:pPr>
            <a:r>
              <a:rPr lang="en-US" dirty="0"/>
              <a:t>Short informational video about sharks</a:t>
            </a:r>
          </a:p>
          <a:p>
            <a:pPr lvl="2">
              <a:buFont typeface="Wingdings" panose="05000000000000000000" pitchFamily="2" charset="2"/>
              <a:buChar char="Ø"/>
            </a:pPr>
            <a:r>
              <a:rPr lang="en-US" dirty="0"/>
              <a:t>Sharktivity app</a:t>
            </a:r>
          </a:p>
          <a:p>
            <a:pPr lvl="2">
              <a:buFont typeface="Wingdings" panose="05000000000000000000" pitchFamily="2" charset="2"/>
              <a:buChar char="Ø"/>
            </a:pPr>
            <a:r>
              <a:rPr lang="en-US" dirty="0"/>
              <a:t>Working Group notification system</a:t>
            </a:r>
          </a:p>
          <a:p>
            <a:pPr lvl="2">
              <a:buFont typeface="Wingdings" panose="05000000000000000000" pitchFamily="2" charset="2"/>
              <a:buChar char="Ø"/>
            </a:pPr>
            <a:r>
              <a:rPr lang="en-US" dirty="0"/>
              <a:t>Uniform messaging about shark safety</a:t>
            </a:r>
          </a:p>
        </p:txBody>
      </p:sp>
      <p:pic>
        <p:nvPicPr>
          <p:cNvPr id="6" name="Picture 5">
            <a:extLst>
              <a:ext uri="{FF2B5EF4-FFF2-40B4-BE49-F238E27FC236}">
                <a16:creationId xmlns:a16="http://schemas.microsoft.com/office/drawing/2014/main" id="{E0246BB9-9D58-4367-B0D1-769FFA51C069}"/>
              </a:ext>
            </a:extLst>
          </p:cNvPr>
          <p:cNvPicPr>
            <a:picLocks noChangeAspect="1"/>
          </p:cNvPicPr>
          <p:nvPr/>
        </p:nvPicPr>
        <p:blipFill>
          <a:blip r:embed="rId2"/>
          <a:stretch>
            <a:fillRect/>
          </a:stretch>
        </p:blipFill>
        <p:spPr>
          <a:xfrm>
            <a:off x="7443740" y="4258537"/>
            <a:ext cx="3407137" cy="1919720"/>
          </a:xfrm>
          <a:prstGeom prst="rect">
            <a:avLst/>
          </a:prstGeom>
        </p:spPr>
      </p:pic>
      <p:sp>
        <p:nvSpPr>
          <p:cNvPr id="7" name="TextBox 6">
            <a:extLst>
              <a:ext uri="{FF2B5EF4-FFF2-40B4-BE49-F238E27FC236}">
                <a16:creationId xmlns:a16="http://schemas.microsoft.com/office/drawing/2014/main" id="{DA8B3D8A-5CF0-4C91-B26B-ABEFDE91F0BC}"/>
              </a:ext>
            </a:extLst>
          </p:cNvPr>
          <p:cNvSpPr txBox="1"/>
          <p:nvPr/>
        </p:nvSpPr>
        <p:spPr>
          <a:xfrm>
            <a:off x="8429804" y="6225354"/>
            <a:ext cx="1435008" cy="276999"/>
          </a:xfrm>
          <a:prstGeom prst="rect">
            <a:avLst/>
          </a:prstGeom>
          <a:noFill/>
        </p:spPr>
        <p:txBody>
          <a:bodyPr wrap="none" rtlCol="0">
            <a:spAutoFit/>
          </a:bodyPr>
          <a:lstStyle/>
          <a:p>
            <a:r>
              <a:rPr lang="en-US" sz="1200" dirty="0"/>
              <a:t>Purple Shark Flag </a:t>
            </a:r>
          </a:p>
        </p:txBody>
      </p:sp>
    </p:spTree>
    <p:extLst>
      <p:ext uri="{BB962C8B-B14F-4D97-AF65-F5344CB8AC3E}">
        <p14:creationId xmlns:p14="http://schemas.microsoft.com/office/powerpoint/2010/main" val="93197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BA4BE0-BCF9-4A45-8D31-D2E5512D883D}"/>
              </a:ext>
            </a:extLst>
          </p:cNvPr>
          <p:cNvPicPr>
            <a:picLocks noChangeAspect="1"/>
          </p:cNvPicPr>
          <p:nvPr/>
        </p:nvPicPr>
        <p:blipFill>
          <a:blip r:embed="rId2"/>
          <a:stretch>
            <a:fillRect/>
          </a:stretch>
        </p:blipFill>
        <p:spPr>
          <a:xfrm>
            <a:off x="853210" y="913388"/>
            <a:ext cx="2161088" cy="3846223"/>
          </a:xfrm>
          <a:prstGeom prst="rect">
            <a:avLst/>
          </a:prstGeom>
        </p:spPr>
      </p:pic>
      <p:pic>
        <p:nvPicPr>
          <p:cNvPr id="8" name="Picture 7">
            <a:extLst>
              <a:ext uri="{FF2B5EF4-FFF2-40B4-BE49-F238E27FC236}">
                <a16:creationId xmlns:a16="http://schemas.microsoft.com/office/drawing/2014/main" id="{A761C37C-8DFB-4518-A377-86303D53EB08}"/>
              </a:ext>
            </a:extLst>
          </p:cNvPr>
          <p:cNvPicPr>
            <a:picLocks noChangeAspect="1"/>
          </p:cNvPicPr>
          <p:nvPr/>
        </p:nvPicPr>
        <p:blipFill>
          <a:blip r:embed="rId3"/>
          <a:stretch>
            <a:fillRect/>
          </a:stretch>
        </p:blipFill>
        <p:spPr>
          <a:xfrm>
            <a:off x="8334879" y="2016268"/>
            <a:ext cx="3186927" cy="2120755"/>
          </a:xfrm>
          <a:prstGeom prst="rect">
            <a:avLst/>
          </a:prstGeom>
        </p:spPr>
      </p:pic>
      <p:pic>
        <p:nvPicPr>
          <p:cNvPr id="10" name="Picture 9">
            <a:extLst>
              <a:ext uri="{FF2B5EF4-FFF2-40B4-BE49-F238E27FC236}">
                <a16:creationId xmlns:a16="http://schemas.microsoft.com/office/drawing/2014/main" id="{DCC7E3CF-0FCC-4A0E-967B-8008C0090563}"/>
              </a:ext>
            </a:extLst>
          </p:cNvPr>
          <p:cNvPicPr>
            <a:picLocks noChangeAspect="1"/>
          </p:cNvPicPr>
          <p:nvPr/>
        </p:nvPicPr>
        <p:blipFill>
          <a:blip r:embed="rId4"/>
          <a:stretch>
            <a:fillRect/>
          </a:stretch>
        </p:blipFill>
        <p:spPr>
          <a:xfrm>
            <a:off x="3724384" y="3638260"/>
            <a:ext cx="3853663" cy="2879045"/>
          </a:xfrm>
          <a:prstGeom prst="rect">
            <a:avLst/>
          </a:prstGeom>
        </p:spPr>
      </p:pic>
      <p:pic>
        <p:nvPicPr>
          <p:cNvPr id="12" name="Picture 11">
            <a:extLst>
              <a:ext uri="{FF2B5EF4-FFF2-40B4-BE49-F238E27FC236}">
                <a16:creationId xmlns:a16="http://schemas.microsoft.com/office/drawing/2014/main" id="{D9316F0D-541D-43F2-A05C-7CF0BBCBA4C3}"/>
              </a:ext>
            </a:extLst>
          </p:cNvPr>
          <p:cNvPicPr>
            <a:picLocks noChangeAspect="1"/>
          </p:cNvPicPr>
          <p:nvPr/>
        </p:nvPicPr>
        <p:blipFill>
          <a:blip r:embed="rId5"/>
          <a:stretch>
            <a:fillRect/>
          </a:stretch>
        </p:blipFill>
        <p:spPr>
          <a:xfrm>
            <a:off x="3724384" y="340695"/>
            <a:ext cx="3854866" cy="2879045"/>
          </a:xfrm>
          <a:prstGeom prst="rect">
            <a:avLst/>
          </a:prstGeom>
        </p:spPr>
      </p:pic>
      <p:sp>
        <p:nvSpPr>
          <p:cNvPr id="13" name="TextBox 12">
            <a:extLst>
              <a:ext uri="{FF2B5EF4-FFF2-40B4-BE49-F238E27FC236}">
                <a16:creationId xmlns:a16="http://schemas.microsoft.com/office/drawing/2014/main" id="{A5654183-0C42-4C22-A6AC-16A09B37BFAC}"/>
              </a:ext>
            </a:extLst>
          </p:cNvPr>
          <p:cNvSpPr txBox="1"/>
          <p:nvPr/>
        </p:nvSpPr>
        <p:spPr>
          <a:xfrm>
            <a:off x="3769931" y="3275111"/>
            <a:ext cx="3762568" cy="307777"/>
          </a:xfrm>
          <a:prstGeom prst="rect">
            <a:avLst/>
          </a:prstGeom>
          <a:noFill/>
        </p:spPr>
        <p:txBody>
          <a:bodyPr wrap="none" rtlCol="0">
            <a:spAutoFit/>
          </a:bodyPr>
          <a:lstStyle/>
          <a:p>
            <a:r>
              <a:rPr lang="en-US" sz="1400" dirty="0"/>
              <a:t>Cape Cod Great White Shark Safety Brochure</a:t>
            </a:r>
          </a:p>
        </p:txBody>
      </p:sp>
      <p:sp>
        <p:nvSpPr>
          <p:cNvPr id="14" name="TextBox 13">
            <a:extLst>
              <a:ext uri="{FF2B5EF4-FFF2-40B4-BE49-F238E27FC236}">
                <a16:creationId xmlns:a16="http://schemas.microsoft.com/office/drawing/2014/main" id="{10B65181-2B8F-415B-9EC8-2FDAB703B70A}"/>
              </a:ext>
            </a:extLst>
          </p:cNvPr>
          <p:cNvSpPr txBox="1"/>
          <p:nvPr/>
        </p:nvSpPr>
        <p:spPr>
          <a:xfrm>
            <a:off x="579065" y="4799440"/>
            <a:ext cx="2709378" cy="738664"/>
          </a:xfrm>
          <a:prstGeom prst="rect">
            <a:avLst/>
          </a:prstGeom>
          <a:noFill/>
        </p:spPr>
        <p:txBody>
          <a:bodyPr wrap="square" rtlCol="0">
            <a:spAutoFit/>
          </a:bodyPr>
          <a:lstStyle/>
          <a:p>
            <a:pPr algn="ctr"/>
            <a:r>
              <a:rPr lang="en-US" sz="1400" dirty="0"/>
              <a:t>Sharktivy App</a:t>
            </a:r>
          </a:p>
          <a:p>
            <a:pPr algn="ctr"/>
            <a:r>
              <a:rPr lang="en-US" sz="1400" i="1" dirty="0"/>
              <a:t>For reported sightings and public notifications</a:t>
            </a:r>
          </a:p>
        </p:txBody>
      </p:sp>
      <p:sp>
        <p:nvSpPr>
          <p:cNvPr id="15" name="TextBox 14">
            <a:extLst>
              <a:ext uri="{FF2B5EF4-FFF2-40B4-BE49-F238E27FC236}">
                <a16:creationId xmlns:a16="http://schemas.microsoft.com/office/drawing/2014/main" id="{F26627B8-76FC-4F7D-B5BC-6B30689C05E4}"/>
              </a:ext>
            </a:extLst>
          </p:cNvPr>
          <p:cNvSpPr txBox="1"/>
          <p:nvPr/>
        </p:nvSpPr>
        <p:spPr>
          <a:xfrm>
            <a:off x="8906269" y="4137023"/>
            <a:ext cx="2044149" cy="307777"/>
          </a:xfrm>
          <a:prstGeom prst="rect">
            <a:avLst/>
          </a:prstGeom>
          <a:noFill/>
        </p:spPr>
        <p:txBody>
          <a:bodyPr wrap="none" rtlCol="0">
            <a:spAutoFit/>
          </a:bodyPr>
          <a:lstStyle/>
          <a:p>
            <a:r>
              <a:rPr lang="en-US" sz="1400" dirty="0"/>
              <a:t>Signs Produced in 2013</a:t>
            </a:r>
          </a:p>
        </p:txBody>
      </p:sp>
    </p:spTree>
    <p:extLst>
      <p:ext uri="{BB962C8B-B14F-4D97-AF65-F5344CB8AC3E}">
        <p14:creationId xmlns:p14="http://schemas.microsoft.com/office/powerpoint/2010/main" val="84213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AB17-EF7F-4E00-8053-C0F123A43B0D}"/>
              </a:ext>
            </a:extLst>
          </p:cNvPr>
          <p:cNvSpPr>
            <a:spLocks noGrp="1"/>
          </p:cNvSpPr>
          <p:nvPr>
            <p:ph type="title"/>
          </p:nvPr>
        </p:nvSpPr>
        <p:spPr>
          <a:xfrm>
            <a:off x="1341120" y="394485"/>
            <a:ext cx="9509759" cy="690788"/>
          </a:xfrm>
        </p:spPr>
        <p:txBody>
          <a:bodyPr>
            <a:normAutofit/>
          </a:bodyPr>
          <a:lstStyle/>
          <a:p>
            <a:pPr algn="ctr"/>
            <a:r>
              <a:rPr lang="en-US" dirty="0"/>
              <a:t>Truro Initiatives</a:t>
            </a:r>
          </a:p>
        </p:txBody>
      </p:sp>
      <p:grpSp>
        <p:nvGrpSpPr>
          <p:cNvPr id="18" name="Group 17">
            <a:extLst>
              <a:ext uri="{FF2B5EF4-FFF2-40B4-BE49-F238E27FC236}">
                <a16:creationId xmlns:a16="http://schemas.microsoft.com/office/drawing/2014/main" id="{1B4C779C-DBEE-451D-92CC-FE8865C48C89}"/>
              </a:ext>
            </a:extLst>
          </p:cNvPr>
          <p:cNvGrpSpPr/>
          <p:nvPr/>
        </p:nvGrpSpPr>
        <p:grpSpPr>
          <a:xfrm>
            <a:off x="823885" y="2707951"/>
            <a:ext cx="3657600" cy="2743200"/>
            <a:chOff x="1119449" y="1085273"/>
            <a:chExt cx="3657600" cy="2743200"/>
          </a:xfrm>
        </p:grpSpPr>
        <p:pic>
          <p:nvPicPr>
            <p:cNvPr id="14" name="Picture 13">
              <a:extLst>
                <a:ext uri="{FF2B5EF4-FFF2-40B4-BE49-F238E27FC236}">
                  <a16:creationId xmlns:a16="http://schemas.microsoft.com/office/drawing/2014/main" id="{7C767D01-4CF9-4556-9ACE-AC9D8D2A043C}"/>
                </a:ext>
              </a:extLst>
            </p:cNvPr>
            <p:cNvPicPr>
              <a:picLocks noChangeAspect="1"/>
            </p:cNvPicPr>
            <p:nvPr/>
          </p:nvPicPr>
          <p:blipFill>
            <a:blip r:embed="rId2"/>
            <a:stretch>
              <a:fillRect/>
            </a:stretch>
          </p:blipFill>
          <p:spPr>
            <a:xfrm>
              <a:off x="1119449" y="1085273"/>
              <a:ext cx="3657600" cy="2743200"/>
            </a:xfrm>
            <a:prstGeom prst="rect">
              <a:avLst/>
            </a:prstGeom>
          </p:spPr>
        </p:pic>
        <p:sp>
          <p:nvSpPr>
            <p:cNvPr id="16" name="TextBox 15">
              <a:extLst>
                <a:ext uri="{FF2B5EF4-FFF2-40B4-BE49-F238E27FC236}">
                  <a16:creationId xmlns:a16="http://schemas.microsoft.com/office/drawing/2014/main" id="{B54D32DD-D958-4659-B207-FB30B92CB9EA}"/>
                </a:ext>
              </a:extLst>
            </p:cNvPr>
            <p:cNvSpPr txBox="1"/>
            <p:nvPr/>
          </p:nvSpPr>
          <p:spPr>
            <a:xfrm>
              <a:off x="3439823" y="3597641"/>
              <a:ext cx="1337226" cy="230832"/>
            </a:xfrm>
            <a:prstGeom prst="rect">
              <a:avLst/>
            </a:prstGeom>
            <a:noFill/>
          </p:spPr>
          <p:txBody>
            <a:bodyPr wrap="none" rtlCol="0">
              <a:spAutoFit/>
            </a:bodyPr>
            <a:lstStyle/>
            <a:p>
              <a:r>
                <a:rPr lang="en-US" sz="900" dirty="0">
                  <a:solidFill>
                    <a:schemeClr val="bg1"/>
                  </a:solidFill>
                </a:rPr>
                <a:t>Cape Cod Times Photo</a:t>
              </a:r>
            </a:p>
          </p:txBody>
        </p:sp>
      </p:grpSp>
      <p:grpSp>
        <p:nvGrpSpPr>
          <p:cNvPr id="19" name="Group 18">
            <a:extLst>
              <a:ext uri="{FF2B5EF4-FFF2-40B4-BE49-F238E27FC236}">
                <a16:creationId xmlns:a16="http://schemas.microsoft.com/office/drawing/2014/main" id="{547DC3D3-EA4B-45AD-972A-A187BA011DA0}"/>
              </a:ext>
            </a:extLst>
          </p:cNvPr>
          <p:cNvGrpSpPr/>
          <p:nvPr/>
        </p:nvGrpSpPr>
        <p:grpSpPr>
          <a:xfrm>
            <a:off x="7079665" y="2534438"/>
            <a:ext cx="4405950" cy="2910898"/>
            <a:chOff x="7107290" y="2677103"/>
            <a:chExt cx="4405950" cy="2910898"/>
          </a:xfrm>
        </p:grpSpPr>
        <p:pic>
          <p:nvPicPr>
            <p:cNvPr id="13" name="Picture 12">
              <a:extLst>
                <a:ext uri="{FF2B5EF4-FFF2-40B4-BE49-F238E27FC236}">
                  <a16:creationId xmlns:a16="http://schemas.microsoft.com/office/drawing/2014/main" id="{9B6048AF-1951-4445-B1CD-40C9F009EF75}"/>
                </a:ext>
              </a:extLst>
            </p:cNvPr>
            <p:cNvPicPr>
              <a:picLocks noChangeAspect="1"/>
            </p:cNvPicPr>
            <p:nvPr/>
          </p:nvPicPr>
          <p:blipFill>
            <a:blip r:embed="rId3"/>
            <a:stretch>
              <a:fillRect/>
            </a:stretch>
          </p:blipFill>
          <p:spPr>
            <a:xfrm>
              <a:off x="7107290" y="2677103"/>
              <a:ext cx="4387646" cy="2910898"/>
            </a:xfrm>
            <a:prstGeom prst="rect">
              <a:avLst/>
            </a:prstGeom>
          </p:spPr>
        </p:pic>
        <p:sp>
          <p:nvSpPr>
            <p:cNvPr id="17" name="TextBox 16">
              <a:extLst>
                <a:ext uri="{FF2B5EF4-FFF2-40B4-BE49-F238E27FC236}">
                  <a16:creationId xmlns:a16="http://schemas.microsoft.com/office/drawing/2014/main" id="{8ABF7655-09DB-4AAF-A78A-295375ED42D8}"/>
                </a:ext>
              </a:extLst>
            </p:cNvPr>
            <p:cNvSpPr txBox="1"/>
            <p:nvPr/>
          </p:nvSpPr>
          <p:spPr>
            <a:xfrm>
              <a:off x="10850879" y="5357169"/>
              <a:ext cx="662361" cy="230832"/>
            </a:xfrm>
            <a:prstGeom prst="rect">
              <a:avLst/>
            </a:prstGeom>
            <a:noFill/>
          </p:spPr>
          <p:txBody>
            <a:bodyPr wrap="none" rtlCol="0">
              <a:spAutoFit/>
            </a:bodyPr>
            <a:lstStyle/>
            <a:p>
              <a:r>
                <a:rPr lang="en-US" sz="900" dirty="0">
                  <a:solidFill>
                    <a:schemeClr val="bg1"/>
                  </a:solidFill>
                </a:rPr>
                <a:t>AP Photo</a:t>
              </a:r>
            </a:p>
          </p:txBody>
        </p:sp>
      </p:grpSp>
      <p:sp>
        <p:nvSpPr>
          <p:cNvPr id="20" name="TextBox 19">
            <a:extLst>
              <a:ext uri="{FF2B5EF4-FFF2-40B4-BE49-F238E27FC236}">
                <a16:creationId xmlns:a16="http://schemas.microsoft.com/office/drawing/2014/main" id="{FD8B6FAE-7A78-45C1-AC0B-7CEB1432CCE7}"/>
              </a:ext>
            </a:extLst>
          </p:cNvPr>
          <p:cNvSpPr txBox="1"/>
          <p:nvPr/>
        </p:nvSpPr>
        <p:spPr>
          <a:xfrm>
            <a:off x="324965" y="5456966"/>
            <a:ext cx="4655442" cy="646331"/>
          </a:xfrm>
          <a:prstGeom prst="rect">
            <a:avLst/>
          </a:prstGeom>
          <a:noFill/>
        </p:spPr>
        <p:txBody>
          <a:bodyPr wrap="none" rtlCol="0">
            <a:spAutoFit/>
          </a:bodyPr>
          <a:lstStyle/>
          <a:p>
            <a:pPr algn="ctr"/>
            <a:r>
              <a:rPr lang="en-US" dirty="0"/>
              <a:t>Hinged Signs to Indicate Swimming Closure</a:t>
            </a:r>
          </a:p>
          <a:p>
            <a:pPr algn="ctr"/>
            <a:r>
              <a:rPr lang="en-US" dirty="0"/>
              <a:t>Installed in 2014 at all ocean beaches</a:t>
            </a:r>
          </a:p>
        </p:txBody>
      </p:sp>
      <p:sp>
        <p:nvSpPr>
          <p:cNvPr id="21" name="TextBox 20">
            <a:extLst>
              <a:ext uri="{FF2B5EF4-FFF2-40B4-BE49-F238E27FC236}">
                <a16:creationId xmlns:a16="http://schemas.microsoft.com/office/drawing/2014/main" id="{2C5F69D0-2FD7-4860-8E7F-E02193D08DBE}"/>
              </a:ext>
            </a:extLst>
          </p:cNvPr>
          <p:cNvSpPr txBox="1"/>
          <p:nvPr/>
        </p:nvSpPr>
        <p:spPr>
          <a:xfrm>
            <a:off x="7211865" y="5464263"/>
            <a:ext cx="4123245" cy="646331"/>
          </a:xfrm>
          <a:prstGeom prst="rect">
            <a:avLst/>
          </a:prstGeom>
          <a:noFill/>
        </p:spPr>
        <p:txBody>
          <a:bodyPr wrap="none" rtlCol="0">
            <a:spAutoFit/>
          </a:bodyPr>
          <a:lstStyle/>
          <a:p>
            <a:pPr algn="ctr"/>
            <a:r>
              <a:rPr lang="en-US" dirty="0"/>
              <a:t>Recent Shark Sighting Signs</a:t>
            </a:r>
          </a:p>
          <a:p>
            <a:pPr algn="ctr"/>
            <a:r>
              <a:rPr lang="en-US" dirty="0"/>
              <a:t>Installed in 2018 at all ocean beaches</a:t>
            </a:r>
          </a:p>
        </p:txBody>
      </p:sp>
      <p:sp>
        <p:nvSpPr>
          <p:cNvPr id="22" name="TextBox 21">
            <a:extLst>
              <a:ext uri="{FF2B5EF4-FFF2-40B4-BE49-F238E27FC236}">
                <a16:creationId xmlns:a16="http://schemas.microsoft.com/office/drawing/2014/main" id="{18425311-1937-4378-8EA8-F30040F79589}"/>
              </a:ext>
            </a:extLst>
          </p:cNvPr>
          <p:cNvSpPr txBox="1"/>
          <p:nvPr/>
        </p:nvSpPr>
        <p:spPr>
          <a:xfrm>
            <a:off x="1251893" y="1135384"/>
            <a:ext cx="10215418" cy="156966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2">
                    <a:lumMod val="50000"/>
                  </a:schemeClr>
                </a:solidFill>
              </a:rPr>
              <a:t>Shark Informational Video included on Town website</a:t>
            </a:r>
          </a:p>
          <a:p>
            <a:endParaRPr lang="en-US" sz="1200" dirty="0">
              <a:solidFill>
                <a:schemeClr val="accent2">
                  <a:lumMod val="50000"/>
                </a:schemeClr>
              </a:solidFill>
            </a:endParaRPr>
          </a:p>
          <a:p>
            <a:pPr marL="285750" indent="-285750">
              <a:buFont typeface="Arial" panose="020B0604020202020204" pitchFamily="34" charset="0"/>
              <a:buChar char="•"/>
            </a:pPr>
            <a:r>
              <a:rPr lang="en-US" dirty="0">
                <a:solidFill>
                  <a:schemeClr val="accent2">
                    <a:lumMod val="50000"/>
                  </a:schemeClr>
                </a:solidFill>
              </a:rPr>
              <a:t>Dangerous Marine Life section added to annual beach brochures</a:t>
            </a:r>
          </a:p>
          <a:p>
            <a:endParaRPr lang="en-US" sz="1200" dirty="0">
              <a:solidFill>
                <a:schemeClr val="accent2">
                  <a:lumMod val="50000"/>
                </a:schemeClr>
              </a:solidFill>
            </a:endParaRPr>
          </a:p>
          <a:p>
            <a:pPr marL="285750" indent="-285750">
              <a:buFont typeface="Arial" panose="020B0604020202020204" pitchFamily="34" charset="0"/>
              <a:buChar char="•"/>
            </a:pPr>
            <a:r>
              <a:rPr lang="en-US" dirty="0">
                <a:solidFill>
                  <a:schemeClr val="accent2">
                    <a:lumMod val="50000"/>
                  </a:schemeClr>
                </a:solidFill>
              </a:rPr>
              <a:t>Shark Brochures distributed with beach stickers annually and by beach attendants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4674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2018- Town Manager/ Administrator Shark Response Group</a:t>
            </a:r>
          </a:p>
        </p:txBody>
      </p:sp>
      <p:sp>
        <p:nvSpPr>
          <p:cNvPr id="3" name="Content Placeholder 2"/>
          <p:cNvSpPr>
            <a:spLocks noGrp="1"/>
          </p:cNvSpPr>
          <p:nvPr>
            <p:ph idx="1"/>
          </p:nvPr>
        </p:nvSpPr>
        <p:spPr/>
        <p:txBody>
          <a:bodyPr/>
          <a:lstStyle/>
          <a:p>
            <a:r>
              <a:rPr lang="en-US" dirty="0"/>
              <a:t>Managers/ Administrators from six towns in the National Seashore (Chatham, Orleans, Eastham, Wellfleet, Truro and Provincetown) and Superintendent Carlstrom of CCNS began meeting in fall 2018 in response to Wellfleet shark fatality and Truro shark bite.</a:t>
            </a:r>
          </a:p>
          <a:p>
            <a:pPr marL="45720" indent="0">
              <a:buNone/>
            </a:pPr>
            <a:endParaRPr lang="en-US" dirty="0"/>
          </a:p>
          <a:p>
            <a:r>
              <a:rPr lang="en-US" dirty="0"/>
              <a:t>The group asked for funding for external communications, internal communications, medical response supplies, and public education tools and were granted $383,000.00 by the State for expenditures in FY19. Truro received $144,000 of the funding.</a:t>
            </a:r>
          </a:p>
          <a:p>
            <a:pPr marL="45720" indent="0">
              <a:buNone/>
            </a:pPr>
            <a:endParaRPr lang="en-US" dirty="0"/>
          </a:p>
          <a:p>
            <a:r>
              <a:rPr lang="en-US" dirty="0"/>
              <a:t>Meetings continue to identify longer term solutions.</a:t>
            </a:r>
          </a:p>
        </p:txBody>
      </p:sp>
    </p:spTree>
    <p:extLst>
      <p:ext uri="{BB962C8B-B14F-4D97-AF65-F5344CB8AC3E}">
        <p14:creationId xmlns:p14="http://schemas.microsoft.com/office/powerpoint/2010/main" val="329982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E5A8-4708-436C-8445-983E93F7E566}"/>
              </a:ext>
            </a:extLst>
          </p:cNvPr>
          <p:cNvSpPr>
            <a:spLocks noGrp="1"/>
          </p:cNvSpPr>
          <p:nvPr>
            <p:ph type="title"/>
          </p:nvPr>
        </p:nvSpPr>
        <p:spPr>
          <a:xfrm>
            <a:off x="1341119" y="244671"/>
            <a:ext cx="9509759" cy="739094"/>
          </a:xfrm>
        </p:spPr>
        <p:txBody>
          <a:bodyPr>
            <a:normAutofit fontScale="90000"/>
          </a:bodyPr>
          <a:lstStyle/>
          <a:p>
            <a:r>
              <a:rPr lang="en-US" dirty="0"/>
              <a:t>Fall 2018- Present Shark Preparedness Efforts</a:t>
            </a:r>
          </a:p>
        </p:txBody>
      </p:sp>
      <p:sp>
        <p:nvSpPr>
          <p:cNvPr id="3" name="Content Placeholder 2">
            <a:extLst>
              <a:ext uri="{FF2B5EF4-FFF2-40B4-BE49-F238E27FC236}">
                <a16:creationId xmlns:a16="http://schemas.microsoft.com/office/drawing/2014/main" id="{16C51A51-E726-4780-958D-526E7B7092B7}"/>
              </a:ext>
            </a:extLst>
          </p:cNvPr>
          <p:cNvSpPr>
            <a:spLocks noGrp="1"/>
          </p:cNvSpPr>
          <p:nvPr>
            <p:ph idx="1"/>
          </p:nvPr>
        </p:nvSpPr>
        <p:spPr>
          <a:xfrm>
            <a:off x="1239519" y="1085458"/>
            <a:ext cx="10093498" cy="5260017"/>
          </a:xfrm>
        </p:spPr>
        <p:txBody>
          <a:bodyPr numCol="2">
            <a:normAutofit/>
          </a:bodyPr>
          <a:lstStyle/>
          <a:p>
            <a:pPr>
              <a:lnSpc>
                <a:spcPct val="200000"/>
              </a:lnSpc>
              <a:buFont typeface="Wingdings" panose="05000000000000000000" pitchFamily="2" charset="2"/>
              <a:buChar char="Ø"/>
            </a:pPr>
            <a:r>
              <a:rPr lang="en-US" sz="2400" dirty="0"/>
              <a:t>Education/ Information</a:t>
            </a:r>
          </a:p>
          <a:p>
            <a:pPr>
              <a:lnSpc>
                <a:spcPct val="200000"/>
              </a:lnSpc>
              <a:buFont typeface="Wingdings" panose="05000000000000000000" pitchFamily="2" charset="2"/>
              <a:buChar char="Ø"/>
            </a:pPr>
            <a:r>
              <a:rPr lang="en-US" sz="2400" dirty="0"/>
              <a:t>Public Awareness/ Prevention</a:t>
            </a:r>
          </a:p>
          <a:p>
            <a:pPr>
              <a:lnSpc>
                <a:spcPct val="200000"/>
              </a:lnSpc>
              <a:buFont typeface="Wingdings" panose="05000000000000000000" pitchFamily="2" charset="2"/>
              <a:buChar char="Ø"/>
            </a:pPr>
            <a:r>
              <a:rPr lang="en-US" sz="2400" dirty="0"/>
              <a:t>Communications</a:t>
            </a:r>
          </a:p>
          <a:p>
            <a:pPr>
              <a:lnSpc>
                <a:spcPct val="200000"/>
              </a:lnSpc>
              <a:buFont typeface="Wingdings" panose="05000000000000000000" pitchFamily="2" charset="2"/>
              <a:buChar char="Ø"/>
            </a:pPr>
            <a:r>
              <a:rPr lang="en-US" sz="2400" dirty="0"/>
              <a:t>Medical Response</a:t>
            </a:r>
          </a:p>
          <a:p>
            <a:pPr>
              <a:lnSpc>
                <a:spcPct val="200000"/>
              </a:lnSpc>
              <a:buFont typeface="Wingdings" panose="05000000000000000000" pitchFamily="2" charset="2"/>
              <a:buChar char="Ø"/>
            </a:pPr>
            <a:r>
              <a:rPr lang="en-US" sz="2400" dirty="0"/>
              <a:t>Research</a:t>
            </a:r>
          </a:p>
        </p:txBody>
      </p:sp>
    </p:spTree>
    <p:extLst>
      <p:ext uri="{BB962C8B-B14F-4D97-AF65-F5344CB8AC3E}">
        <p14:creationId xmlns:p14="http://schemas.microsoft.com/office/powerpoint/2010/main" val="268645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E5A8-4708-436C-8445-983E93F7E566}"/>
              </a:ext>
            </a:extLst>
          </p:cNvPr>
          <p:cNvSpPr>
            <a:spLocks noGrp="1"/>
          </p:cNvSpPr>
          <p:nvPr>
            <p:ph type="title"/>
          </p:nvPr>
        </p:nvSpPr>
        <p:spPr>
          <a:xfrm>
            <a:off x="1341119" y="244671"/>
            <a:ext cx="9509759" cy="739094"/>
          </a:xfrm>
        </p:spPr>
        <p:txBody>
          <a:bodyPr>
            <a:normAutofit fontScale="90000"/>
          </a:bodyPr>
          <a:lstStyle/>
          <a:p>
            <a:r>
              <a:rPr lang="en-US" dirty="0"/>
              <a:t>Fall 2018- Present Shark Preparedness Efforts</a:t>
            </a:r>
          </a:p>
        </p:txBody>
      </p:sp>
      <p:sp>
        <p:nvSpPr>
          <p:cNvPr id="3" name="Content Placeholder 2">
            <a:extLst>
              <a:ext uri="{FF2B5EF4-FFF2-40B4-BE49-F238E27FC236}">
                <a16:creationId xmlns:a16="http://schemas.microsoft.com/office/drawing/2014/main" id="{16C51A51-E726-4780-958D-526E7B7092B7}"/>
              </a:ext>
            </a:extLst>
          </p:cNvPr>
          <p:cNvSpPr>
            <a:spLocks noGrp="1"/>
          </p:cNvSpPr>
          <p:nvPr>
            <p:ph idx="1"/>
          </p:nvPr>
        </p:nvSpPr>
        <p:spPr>
          <a:xfrm>
            <a:off x="1257992" y="1251712"/>
            <a:ext cx="10093498" cy="5260017"/>
          </a:xfrm>
        </p:spPr>
        <p:txBody>
          <a:bodyPr numCol="1">
            <a:normAutofit/>
          </a:bodyPr>
          <a:lstStyle/>
          <a:p>
            <a:pPr>
              <a:spcAft>
                <a:spcPts val="1600"/>
              </a:spcAft>
              <a:buFont typeface="Wingdings" panose="05000000000000000000" pitchFamily="2" charset="2"/>
              <a:buChar char="Ø"/>
            </a:pPr>
            <a:r>
              <a:rPr lang="en-US" dirty="0"/>
              <a:t>Education/ Information</a:t>
            </a:r>
          </a:p>
          <a:p>
            <a:pPr lvl="4">
              <a:spcAft>
                <a:spcPts val="1600"/>
              </a:spcAft>
            </a:pPr>
            <a:r>
              <a:rPr lang="en-US" sz="1800" dirty="0"/>
              <a:t>Shark presentation: Dr. Greg Skomal of the Department of Marine Fisheries presented at the August 28, 2018 Board meeting</a:t>
            </a:r>
          </a:p>
          <a:p>
            <a:pPr lvl="4">
              <a:spcAft>
                <a:spcPts val="1600"/>
              </a:spcAft>
            </a:pPr>
            <a:r>
              <a:rPr lang="en-US" sz="1800" dirty="0"/>
              <a:t>Seal presentation: Lisa Sette of Provincetown Center for Coastal Studies and Dr. Andrea Bogomolni from the Northwest Atlantic Seal Research Consortium presented at the January 8, 2019 Board meeting</a:t>
            </a:r>
          </a:p>
          <a:p>
            <a:pPr lvl="4">
              <a:spcAft>
                <a:spcPts val="1600"/>
              </a:spcAft>
            </a:pPr>
            <a:r>
              <a:rPr lang="en-US" sz="1800" dirty="0"/>
              <a:t>Stop the Bleed demonstration: Chief Collins presented at the March 12, 2019 Board meeting</a:t>
            </a:r>
          </a:p>
        </p:txBody>
      </p:sp>
    </p:spTree>
    <p:extLst>
      <p:ext uri="{BB962C8B-B14F-4D97-AF65-F5344CB8AC3E}">
        <p14:creationId xmlns:p14="http://schemas.microsoft.com/office/powerpoint/2010/main" val="14910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E5A8-4708-436C-8445-983E93F7E566}"/>
              </a:ext>
            </a:extLst>
          </p:cNvPr>
          <p:cNvSpPr>
            <a:spLocks noGrp="1"/>
          </p:cNvSpPr>
          <p:nvPr>
            <p:ph type="title"/>
          </p:nvPr>
        </p:nvSpPr>
        <p:spPr>
          <a:xfrm>
            <a:off x="1341119" y="244671"/>
            <a:ext cx="9509759" cy="739094"/>
          </a:xfrm>
        </p:spPr>
        <p:txBody>
          <a:bodyPr>
            <a:normAutofit fontScale="90000"/>
          </a:bodyPr>
          <a:lstStyle/>
          <a:p>
            <a:r>
              <a:rPr lang="en-US" dirty="0"/>
              <a:t>Fall 2018- Present Shark Preparedness Efforts</a:t>
            </a:r>
          </a:p>
        </p:txBody>
      </p:sp>
      <p:sp>
        <p:nvSpPr>
          <p:cNvPr id="3" name="Content Placeholder 2">
            <a:extLst>
              <a:ext uri="{FF2B5EF4-FFF2-40B4-BE49-F238E27FC236}">
                <a16:creationId xmlns:a16="http://schemas.microsoft.com/office/drawing/2014/main" id="{16C51A51-E726-4780-958D-526E7B7092B7}"/>
              </a:ext>
            </a:extLst>
          </p:cNvPr>
          <p:cNvSpPr>
            <a:spLocks noGrp="1"/>
          </p:cNvSpPr>
          <p:nvPr>
            <p:ph idx="1"/>
          </p:nvPr>
        </p:nvSpPr>
        <p:spPr>
          <a:xfrm>
            <a:off x="1257992" y="1251712"/>
            <a:ext cx="10093498" cy="5260017"/>
          </a:xfrm>
        </p:spPr>
        <p:txBody>
          <a:bodyPr numCol="1">
            <a:normAutofit/>
          </a:bodyPr>
          <a:lstStyle/>
          <a:p>
            <a:pPr>
              <a:spcAft>
                <a:spcPts val="1600"/>
              </a:spcAft>
              <a:buFont typeface="Wingdings" panose="05000000000000000000" pitchFamily="2" charset="2"/>
              <a:buChar char="Ø"/>
            </a:pPr>
            <a:r>
              <a:rPr lang="en-US" dirty="0"/>
              <a:t>Public Awareness/ Prevention</a:t>
            </a:r>
          </a:p>
          <a:p>
            <a:pPr lvl="4">
              <a:spcAft>
                <a:spcPts val="1600"/>
              </a:spcAft>
            </a:pPr>
            <a:r>
              <a:rPr lang="en-US" sz="1800" dirty="0"/>
              <a:t>Signs: new shark safety signs (ocean version and bay version) and main entrance beach signs being used across the Cape. </a:t>
            </a:r>
          </a:p>
          <a:p>
            <a:pPr lvl="4">
              <a:spcAft>
                <a:spcPts val="1600"/>
              </a:spcAft>
            </a:pPr>
            <a:r>
              <a:rPr lang="en-US" sz="1800" dirty="0"/>
              <a:t>Brochures: new shark safety brochures being used across the Cape. Will continue distribution at Beach Office and by beach attendants.</a:t>
            </a:r>
          </a:p>
          <a:p>
            <a:pPr lvl="4">
              <a:spcAft>
                <a:spcPts val="1600"/>
              </a:spcAft>
            </a:pPr>
            <a:r>
              <a:rPr lang="en-US" sz="1800" dirty="0"/>
              <a:t>Stop the Bleed trainings: Fire Department continues to provide “Stop the Bleed” trainings.</a:t>
            </a:r>
          </a:p>
        </p:txBody>
      </p:sp>
    </p:spTree>
    <p:extLst>
      <p:ext uri="{BB962C8B-B14F-4D97-AF65-F5344CB8AC3E}">
        <p14:creationId xmlns:p14="http://schemas.microsoft.com/office/powerpoint/2010/main" val="115711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DB61C1-89EA-43E9-84DF-EB93B915C7AF}"/>
              </a:ext>
            </a:extLst>
          </p:cNvPr>
          <p:cNvPicPr>
            <a:picLocks noChangeAspect="1"/>
          </p:cNvPicPr>
          <p:nvPr/>
        </p:nvPicPr>
        <p:blipFill>
          <a:blip r:embed="rId2"/>
          <a:stretch>
            <a:fillRect/>
          </a:stretch>
        </p:blipFill>
        <p:spPr>
          <a:xfrm>
            <a:off x="2255824" y="757382"/>
            <a:ext cx="7680351" cy="5926671"/>
          </a:xfrm>
          <a:prstGeom prst="rect">
            <a:avLst/>
          </a:prstGeom>
        </p:spPr>
      </p:pic>
      <p:sp>
        <p:nvSpPr>
          <p:cNvPr id="6" name="TextBox 5">
            <a:extLst>
              <a:ext uri="{FF2B5EF4-FFF2-40B4-BE49-F238E27FC236}">
                <a16:creationId xmlns:a16="http://schemas.microsoft.com/office/drawing/2014/main" id="{6B0BA73A-D2C1-4C8C-AC6F-AF49BFC33396}"/>
              </a:ext>
            </a:extLst>
          </p:cNvPr>
          <p:cNvSpPr txBox="1"/>
          <p:nvPr/>
        </p:nvSpPr>
        <p:spPr>
          <a:xfrm>
            <a:off x="4344558" y="323273"/>
            <a:ext cx="3502882" cy="369332"/>
          </a:xfrm>
          <a:prstGeom prst="rect">
            <a:avLst/>
          </a:prstGeom>
          <a:noFill/>
        </p:spPr>
        <p:txBody>
          <a:bodyPr wrap="none" rtlCol="0">
            <a:spAutoFit/>
          </a:bodyPr>
          <a:lstStyle/>
          <a:p>
            <a:r>
              <a:rPr lang="en-US" dirty="0">
                <a:solidFill>
                  <a:schemeClr val="accent2">
                    <a:lumMod val="50000"/>
                  </a:schemeClr>
                </a:solidFill>
              </a:rPr>
              <a:t>New Main Entrance Beach Signs</a:t>
            </a:r>
          </a:p>
        </p:txBody>
      </p:sp>
    </p:spTree>
    <p:extLst>
      <p:ext uri="{BB962C8B-B14F-4D97-AF65-F5344CB8AC3E}">
        <p14:creationId xmlns:p14="http://schemas.microsoft.com/office/powerpoint/2010/main" val="81602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2.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 painting presentation (widescreen)</Template>
  <TotalTime>23139</TotalTime>
  <Words>729</Words>
  <Application>Microsoft Office PowerPoint</Application>
  <PresentationFormat>Widescreen</PresentationFormat>
  <Paragraphs>87</Paragraphs>
  <Slides>18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Georgia</vt:lpstr>
      <vt:lpstr>Wingdings</vt:lpstr>
      <vt:lpstr>Ocean 16x9</vt:lpstr>
      <vt:lpstr>Shark  Preparedness</vt:lpstr>
      <vt:lpstr>2013- Shark Working Group Initiatives</vt:lpstr>
      <vt:lpstr>PowerPoint Presentation</vt:lpstr>
      <vt:lpstr>Truro Initiatives</vt:lpstr>
      <vt:lpstr>2018- Town Manager/ Administrator Shark Response Group</vt:lpstr>
      <vt:lpstr>Fall 2018- Present Shark Preparedness Efforts</vt:lpstr>
      <vt:lpstr>Fall 2018- Present Shark Preparedness Efforts</vt:lpstr>
      <vt:lpstr>Fall 2018- Present Shark Preparedness Efforts</vt:lpstr>
      <vt:lpstr>PowerPoint Presentation</vt:lpstr>
      <vt:lpstr>PowerPoint Presentation</vt:lpstr>
      <vt:lpstr>PowerPoint Presentation</vt:lpstr>
      <vt:lpstr>PowerPoint Presentation</vt:lpstr>
      <vt:lpstr>PowerPoint Presentation</vt:lpstr>
      <vt:lpstr>Fall 2018- Present Shark Preparedness Efforts</vt:lpstr>
      <vt:lpstr>Fall 2018- Present Shark Preparedness Efforts</vt:lpstr>
      <vt:lpstr>PowerPoint Presentation</vt:lpstr>
      <vt:lpstr>Fall 2018- Present Shark Preparedness Efforts</vt:lpstr>
      <vt:lpstr>What Still Needs to Be Done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Shark Response</dc:title>
  <dc:creator>Kelly Clark</dc:creator>
  <cp:lastModifiedBy>Kelly Clark</cp:lastModifiedBy>
  <cp:revision>37</cp:revision>
  <dcterms:created xsi:type="dcterms:W3CDTF">2019-03-14T17:18:04Z</dcterms:created>
  <dcterms:modified xsi:type="dcterms:W3CDTF">2019-06-07T17:29:55Z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