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1939" r:id="rId3"/>
    <p:sldId id="956" r:id="rId4"/>
    <p:sldId id="270" r:id="rId5"/>
    <p:sldId id="265" r:id="rId6"/>
    <p:sldId id="266" r:id="rId7"/>
    <p:sldId id="257" r:id="rId8"/>
    <p:sldId id="396" r:id="rId9"/>
    <p:sldId id="951" r:id="rId10"/>
    <p:sldId id="259" r:id="rId11"/>
    <p:sldId id="260" r:id="rId12"/>
    <p:sldId id="400" r:id="rId13"/>
    <p:sldId id="401" r:id="rId14"/>
    <p:sldId id="264" r:id="rId15"/>
    <p:sldId id="272" r:id="rId16"/>
    <p:sldId id="273" r:id="rId17"/>
    <p:sldId id="274" r:id="rId18"/>
    <p:sldId id="287" r:id="rId19"/>
    <p:sldId id="289" r:id="rId20"/>
    <p:sldId id="290" r:id="rId21"/>
    <p:sldId id="291" r:id="rId22"/>
    <p:sldId id="292" r:id="rId23"/>
    <p:sldId id="299" r:id="rId24"/>
    <p:sldId id="305" r:id="rId25"/>
    <p:sldId id="307" r:id="rId26"/>
    <p:sldId id="309" r:id="rId27"/>
    <p:sldId id="310" r:id="rId28"/>
    <p:sldId id="312" r:id="rId29"/>
    <p:sldId id="313" r:id="rId30"/>
    <p:sldId id="31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3" r:id="rId39"/>
    <p:sldId id="332" r:id="rId40"/>
    <p:sldId id="953" r:id="rId41"/>
    <p:sldId id="952" r:id="rId42"/>
    <p:sldId id="955" r:id="rId43"/>
    <p:sldId id="958" r:id="rId44"/>
    <p:sldId id="959" r:id="rId45"/>
  </p:sldIdLst>
  <p:sldSz cx="10287000" cy="6858000" type="35mm"/>
  <p:notesSz cx="6858000" cy="9144000"/>
  <p:embeddedFontLst>
    <p:embeddedFont>
      <p:font typeface="Alfa Slab One" pitchFamily="2" charset="77"/>
      <p:regular r:id="rId47"/>
    </p:embeddedFont>
    <p:embeddedFont>
      <p:font typeface="Bitter" pitchFamily="2" charset="77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Helvetica Neue" panose="02000503000000020004" pitchFamily="2" charset="0"/>
      <p:regular r:id="rId56"/>
      <p:bold r:id="rId57"/>
      <p:italic r:id="rId58"/>
      <p:boldItalic r:id="rId59"/>
    </p:embeddedFont>
    <p:embeddedFont>
      <p:font typeface="Proxima Nova" panose="02000506030000020004" pitchFamily="2" charset="0"/>
      <p:regular r:id="rId60"/>
      <p:bold r:id="rId61"/>
      <p:italic r:id="rId62"/>
      <p:boldItalic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2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9" roundtripDataSignature="AMtx7mjrYbzMf1lRyJU/RAWlZj+d5cDxL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Norris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B7315E-12A2-4A25-AD85-7CFB498DE658}">
  <a:tblStyle styleId="{98B7315E-12A2-4A25-AD85-7CFB498DE6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3"/>
    <p:restoredTop sz="94692"/>
  </p:normalViewPr>
  <p:slideViewPr>
    <p:cSldViewPr snapToGrid="0">
      <p:cViewPr varScale="1">
        <p:scale>
          <a:sx n="106" d="100"/>
          <a:sy n="106" d="100"/>
        </p:scale>
        <p:origin x="960" y="176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11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110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customschemas.google.com/relationships/presentationmetadata" Target="metadata"/><Relationship Id="rId34" Type="http://schemas.openxmlformats.org/officeDocument/2006/relationships/slide" Target="slides/slide33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10-22T08:47:46.805" idx="1">
    <p:pos x="6000" y="0"/>
    <p:text>we already talked about this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KkKVR0s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/>
        </p:nvSpPr>
        <p:spPr>
          <a:xfrm>
            <a:off x="3052762" y="8704262"/>
            <a:ext cx="752475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300" tIns="44450" rIns="87300" bIns="4445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865187" y="692150"/>
            <a:ext cx="5129212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1063" y="688975"/>
            <a:ext cx="5097462" cy="3398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Typical streets are often excessively wide, increasing traffic speeds and making streets unfriendly to pedestrians.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7:notes"/>
          <p:cNvSpPr txBox="1"/>
          <p:nvPr/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37:notes"/>
          <p:cNvSpPr txBox="1"/>
          <p:nvPr/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37:notes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8363" y="692150"/>
            <a:ext cx="5122862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8" name="Google Shape;528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One alternative to managing rooftop runoff is to provide filtration on the lot by using a bioretention area.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00000000-1234-1234-1234-123412341234}" type="slidenum"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/>
          </a:p>
        </p:txBody>
      </p:sp>
      <p:sp>
        <p:nvSpPr>
          <p:cNvPr id="586" name="Google Shape;58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4213"/>
            <a:ext cx="5145088" cy="3430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7" name="Google Shape;587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00000000-1234-1234-1234-123412341234}" type="slidenum"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/>
          </a:p>
        </p:txBody>
      </p:sp>
      <p:sp>
        <p:nvSpPr>
          <p:cNvPr id="725" name="Google Shape;72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9150" y="666750"/>
            <a:ext cx="5226050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6" name="Google Shape;726;p52:notes"/>
          <p:cNvSpPr txBox="1">
            <a:spLocks noGrp="1"/>
          </p:cNvSpPr>
          <p:nvPr>
            <p:ph type="body" idx="1"/>
          </p:nvPr>
        </p:nvSpPr>
        <p:spPr>
          <a:xfrm>
            <a:off x="904875" y="4373562"/>
            <a:ext cx="5048250" cy="407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225" tIns="44600" rIns="89225" bIns="44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9f82934589_0_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9f8293458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00000000-1234-1234-1234-123412341234}" type="slidenum"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/>
          </a:p>
        </p:txBody>
      </p:sp>
      <p:sp>
        <p:nvSpPr>
          <p:cNvPr id="739" name="Google Shape;73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8838" y="685800"/>
            <a:ext cx="51419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0" name="Google Shape;74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5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00000000-1234-1234-1234-123412341234}" type="slidenum">
              <a:rPr lang="en-US" sz="2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/>
          </a:p>
        </p:txBody>
      </p:sp>
      <p:sp>
        <p:nvSpPr>
          <p:cNvPr id="747" name="Google Shape;74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8838" y="685800"/>
            <a:ext cx="51419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8" name="Google Shape;748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7" name="Google Shape;85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692150"/>
            <a:ext cx="5126038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1;g9f82934589_0_4"/>
          <p:cNvCxnSpPr/>
          <p:nvPr/>
        </p:nvCxnSpPr>
        <p:spPr>
          <a:xfrm>
            <a:off x="4813088" y="3668217"/>
            <a:ext cx="6609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g9f82934589_0_4"/>
          <p:cNvSpPr txBox="1">
            <a:spLocks noGrp="1"/>
          </p:cNvSpPr>
          <p:nvPr>
            <p:ph type="ctrTitle"/>
          </p:nvPr>
        </p:nvSpPr>
        <p:spPr>
          <a:xfrm>
            <a:off x="350663" y="794633"/>
            <a:ext cx="9585600" cy="2610300"/>
          </a:xfrm>
          <a:prstGeom prst="rect">
            <a:avLst/>
          </a:prstGeom>
        </p:spPr>
        <p:txBody>
          <a:bodyPr spcFirstLastPara="1" wrap="square" lIns="109200" tIns="109200" rIns="109200" bIns="1092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13" name="Google Shape;13;g9f82934589_0_4"/>
          <p:cNvSpPr txBox="1">
            <a:spLocks noGrp="1"/>
          </p:cNvSpPr>
          <p:nvPr>
            <p:ph type="subTitle" idx="1"/>
          </p:nvPr>
        </p:nvSpPr>
        <p:spPr>
          <a:xfrm>
            <a:off x="350663" y="4221097"/>
            <a:ext cx="9585600" cy="9780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14" name="Google Shape;14;g9f82934589_0_4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9f82934589_0_41"/>
          <p:cNvSpPr txBox="1">
            <a:spLocks noGrp="1"/>
          </p:cNvSpPr>
          <p:nvPr>
            <p:ph type="title" hasCustomPrompt="1"/>
          </p:nvPr>
        </p:nvSpPr>
        <p:spPr>
          <a:xfrm>
            <a:off x="350663" y="1557233"/>
            <a:ext cx="9585600" cy="26400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100"/>
              <a:buNone/>
              <a:defRPr sz="131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g9f82934589_0_41"/>
          <p:cNvSpPr txBox="1">
            <a:spLocks noGrp="1"/>
          </p:cNvSpPr>
          <p:nvPr>
            <p:ph type="body" idx="1"/>
          </p:nvPr>
        </p:nvSpPr>
        <p:spPr>
          <a:xfrm>
            <a:off x="350663" y="4299000"/>
            <a:ext cx="9585600" cy="14289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marL="457200" lvl="0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g9f82934589_0_41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9f82934589_0_45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9f82934589_0_47"/>
          <p:cNvSpPr txBox="1">
            <a:spLocks noGrp="1"/>
          </p:cNvSpPr>
          <p:nvPr>
            <p:ph type="title"/>
          </p:nvPr>
        </p:nvSpPr>
        <p:spPr>
          <a:xfrm>
            <a:off x="1562100" y="609600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9f82934589_0_47"/>
          <p:cNvSpPr txBox="1">
            <a:spLocks noGrp="1"/>
          </p:cNvSpPr>
          <p:nvPr>
            <p:ph type="body" idx="1"/>
          </p:nvPr>
        </p:nvSpPr>
        <p:spPr>
          <a:xfrm>
            <a:off x="1562100" y="1981200"/>
            <a:ext cx="716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4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69160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9f82934589_0_9"/>
          <p:cNvSpPr txBox="1">
            <a:spLocks noGrp="1"/>
          </p:cNvSpPr>
          <p:nvPr>
            <p:ph type="title"/>
          </p:nvPr>
        </p:nvSpPr>
        <p:spPr>
          <a:xfrm>
            <a:off x="350663" y="3307400"/>
            <a:ext cx="9128700" cy="3261300"/>
          </a:xfrm>
          <a:prstGeom prst="rect">
            <a:avLst/>
          </a:prstGeom>
        </p:spPr>
        <p:txBody>
          <a:bodyPr spcFirstLastPara="1" wrap="square" lIns="109200" tIns="109200" rIns="109200" bIns="1092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100"/>
              <a:buNone/>
              <a:defRPr sz="8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g9f82934589_0_9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9f82934589_0_12"/>
          <p:cNvSpPr txBox="1">
            <a:spLocks noGrp="1"/>
          </p:cNvSpPr>
          <p:nvPr>
            <p:ph type="title"/>
          </p:nvPr>
        </p:nvSpPr>
        <p:spPr>
          <a:xfrm>
            <a:off x="350663" y="593367"/>
            <a:ext cx="9585600" cy="7635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9f82934589_0_12"/>
          <p:cNvSpPr txBox="1">
            <a:spLocks noGrp="1"/>
          </p:cNvSpPr>
          <p:nvPr>
            <p:ph type="body" idx="1"/>
          </p:nvPr>
        </p:nvSpPr>
        <p:spPr>
          <a:xfrm>
            <a:off x="350663" y="1536633"/>
            <a:ext cx="9585600" cy="45552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19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19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19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1900"/>
              </a:spcBef>
              <a:spcAft>
                <a:spcPts val="19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g9f82934589_0_12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9f82934589_0_16"/>
          <p:cNvSpPr txBox="1">
            <a:spLocks noGrp="1"/>
          </p:cNvSpPr>
          <p:nvPr>
            <p:ph type="title"/>
          </p:nvPr>
        </p:nvSpPr>
        <p:spPr>
          <a:xfrm>
            <a:off x="350663" y="593367"/>
            <a:ext cx="9585600" cy="7635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9f82934589_0_16"/>
          <p:cNvSpPr txBox="1">
            <a:spLocks noGrp="1"/>
          </p:cNvSpPr>
          <p:nvPr>
            <p:ph type="body" idx="1"/>
          </p:nvPr>
        </p:nvSpPr>
        <p:spPr>
          <a:xfrm>
            <a:off x="350663" y="1536633"/>
            <a:ext cx="4500000" cy="45552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5" name="Google Shape;25;g9f82934589_0_16"/>
          <p:cNvSpPr txBox="1">
            <a:spLocks noGrp="1"/>
          </p:cNvSpPr>
          <p:nvPr>
            <p:ph type="body" idx="2"/>
          </p:nvPr>
        </p:nvSpPr>
        <p:spPr>
          <a:xfrm>
            <a:off x="5436450" y="1536633"/>
            <a:ext cx="4500000" cy="45552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6" name="Google Shape;26;g9f82934589_0_16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9f82934589_0_21"/>
          <p:cNvSpPr txBox="1">
            <a:spLocks noGrp="1"/>
          </p:cNvSpPr>
          <p:nvPr>
            <p:ph type="title"/>
          </p:nvPr>
        </p:nvSpPr>
        <p:spPr>
          <a:xfrm>
            <a:off x="350663" y="593367"/>
            <a:ext cx="9585600" cy="7635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9f82934589_0_21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9f82934589_0_24"/>
          <p:cNvSpPr txBox="1">
            <a:spLocks noGrp="1"/>
          </p:cNvSpPr>
          <p:nvPr>
            <p:ph type="title"/>
          </p:nvPr>
        </p:nvSpPr>
        <p:spPr>
          <a:xfrm>
            <a:off x="350663" y="842400"/>
            <a:ext cx="3159000" cy="1007700"/>
          </a:xfrm>
          <a:prstGeom prst="rect">
            <a:avLst/>
          </a:prstGeom>
        </p:spPr>
        <p:txBody>
          <a:bodyPr spcFirstLastPara="1" wrap="square" lIns="109200" tIns="109200" rIns="109200" bIns="1092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32" name="Google Shape;32;g9f82934589_0_24"/>
          <p:cNvSpPr txBox="1">
            <a:spLocks noGrp="1"/>
          </p:cNvSpPr>
          <p:nvPr>
            <p:ph type="body" idx="1"/>
          </p:nvPr>
        </p:nvSpPr>
        <p:spPr>
          <a:xfrm>
            <a:off x="350663" y="1987833"/>
            <a:ext cx="3159000" cy="41040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19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19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19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1900"/>
              </a:spcBef>
              <a:spcAft>
                <a:spcPts val="19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" name="Google Shape;33;g9f82934589_0_24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9f82934589_0_28"/>
          <p:cNvSpPr txBox="1">
            <a:spLocks noGrp="1"/>
          </p:cNvSpPr>
          <p:nvPr>
            <p:ph type="title"/>
          </p:nvPr>
        </p:nvSpPr>
        <p:spPr>
          <a:xfrm>
            <a:off x="551531" y="701800"/>
            <a:ext cx="6394200" cy="54543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700"/>
              <a:buNone/>
              <a:defRPr sz="5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g9f82934589_0_28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9f82934589_0_31"/>
          <p:cNvSpPr/>
          <p:nvPr/>
        </p:nvSpPr>
        <p:spPr>
          <a:xfrm>
            <a:off x="5143500" y="133"/>
            <a:ext cx="51435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09200" tIns="109200" rIns="109200" bIns="109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" name="Google Shape;39;g9f82934589_0_31"/>
          <p:cNvCxnSpPr/>
          <p:nvPr/>
        </p:nvCxnSpPr>
        <p:spPr>
          <a:xfrm>
            <a:off x="5658384" y="5994000"/>
            <a:ext cx="52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40;g9f82934589_0_31"/>
          <p:cNvSpPr txBox="1">
            <a:spLocks noGrp="1"/>
          </p:cNvSpPr>
          <p:nvPr>
            <p:ph type="title"/>
          </p:nvPr>
        </p:nvSpPr>
        <p:spPr>
          <a:xfrm>
            <a:off x="298688" y="1834132"/>
            <a:ext cx="4551000" cy="2069100"/>
          </a:xfrm>
          <a:prstGeom prst="rect">
            <a:avLst/>
          </a:prstGeom>
        </p:spPr>
        <p:txBody>
          <a:bodyPr spcFirstLastPara="1" wrap="square" lIns="109200" tIns="109200" rIns="109200" bIns="1092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1" name="Google Shape;41;g9f82934589_0_31"/>
          <p:cNvSpPr txBox="1">
            <a:spLocks noGrp="1"/>
          </p:cNvSpPr>
          <p:nvPr>
            <p:ph type="subTitle" idx="1"/>
          </p:nvPr>
        </p:nvSpPr>
        <p:spPr>
          <a:xfrm>
            <a:off x="298688" y="3974834"/>
            <a:ext cx="4551000" cy="1794000"/>
          </a:xfrm>
          <a:prstGeom prst="rect">
            <a:avLst/>
          </a:prstGeom>
        </p:spPr>
        <p:txBody>
          <a:bodyPr spcFirstLastPara="1" wrap="square" lIns="109200" tIns="109200" rIns="109200" bIns="1092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" name="Google Shape;42;g9f82934589_0_31"/>
          <p:cNvSpPr txBox="1">
            <a:spLocks noGrp="1"/>
          </p:cNvSpPr>
          <p:nvPr>
            <p:ph type="body" idx="2"/>
          </p:nvPr>
        </p:nvSpPr>
        <p:spPr>
          <a:xfrm>
            <a:off x="5556938" y="965600"/>
            <a:ext cx="4316700" cy="49269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6550">
              <a:spcBef>
                <a:spcPts val="190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6550">
              <a:spcBef>
                <a:spcPts val="1900"/>
              </a:spcBef>
              <a:spcAft>
                <a:spcPts val="1900"/>
              </a:spcAft>
              <a:buClr>
                <a:schemeClr val="lt1"/>
              </a:buClr>
              <a:buSzPts val="17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g9f82934589_0_31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9f82934589_0_38"/>
          <p:cNvSpPr txBox="1">
            <a:spLocks noGrp="1"/>
          </p:cNvSpPr>
          <p:nvPr>
            <p:ph type="body" idx="1"/>
          </p:nvPr>
        </p:nvSpPr>
        <p:spPr>
          <a:xfrm>
            <a:off x="359438" y="5644967"/>
            <a:ext cx="6748800" cy="7983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6" name="Google Shape;46;g9f82934589_0_38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g9f82934589_0_0"/>
          <p:cNvSpPr txBox="1">
            <a:spLocks noGrp="1"/>
          </p:cNvSpPr>
          <p:nvPr>
            <p:ph type="title"/>
          </p:nvPr>
        </p:nvSpPr>
        <p:spPr>
          <a:xfrm>
            <a:off x="350663" y="593367"/>
            <a:ext cx="9585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200" tIns="109200" rIns="109200" bIns="109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Alfa Slab One"/>
              <a:buNone/>
              <a:defRPr sz="36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8" name="Google Shape;8;g9f82934589_0_0"/>
          <p:cNvSpPr txBox="1">
            <a:spLocks noGrp="1"/>
          </p:cNvSpPr>
          <p:nvPr>
            <p:ph type="body" idx="1"/>
          </p:nvPr>
        </p:nvSpPr>
        <p:spPr>
          <a:xfrm>
            <a:off x="350663" y="1536633"/>
            <a:ext cx="9585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200" tIns="109200" rIns="109200" bIns="109200" anchor="t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Proxima Nova"/>
              <a:buChar char="●"/>
              <a:defRPr sz="2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○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■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●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○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■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●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36550">
              <a:lnSpc>
                <a:spcPct val="115000"/>
              </a:lnSpc>
              <a:spcBef>
                <a:spcPts val="19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Proxima Nova"/>
              <a:buChar char="○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36550">
              <a:lnSpc>
                <a:spcPct val="115000"/>
              </a:lnSpc>
              <a:spcBef>
                <a:spcPts val="1900"/>
              </a:spcBef>
              <a:spcAft>
                <a:spcPts val="1900"/>
              </a:spcAft>
              <a:buClr>
                <a:schemeClr val="dk2"/>
              </a:buClr>
              <a:buSzPts val="1700"/>
              <a:buFont typeface="Proxima Nova"/>
              <a:buChar char="■"/>
              <a:defRPr sz="17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9" name="Google Shape;9;g9f82934589_0_0"/>
          <p:cNvSpPr txBox="1">
            <a:spLocks noGrp="1"/>
          </p:cNvSpPr>
          <p:nvPr>
            <p:ph type="sldNum" idx="12"/>
          </p:nvPr>
        </p:nvSpPr>
        <p:spPr>
          <a:xfrm>
            <a:off x="9531515" y="6217622"/>
            <a:ext cx="617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200" tIns="109200" rIns="109200" bIns="10920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globalchange.gov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/>
        </p:nvSpPr>
        <p:spPr>
          <a:xfrm>
            <a:off x="1176337" y="1535112"/>
            <a:ext cx="184150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0789"/>
            <a:ext cx="43402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 descr="stormwater image raindrop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0225" y="-76200"/>
            <a:ext cx="11572874" cy="353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 descr="Screen Shot 2017-11-02 at 7.54.51 A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0225" y="3459162"/>
            <a:ext cx="5946775" cy="35861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042DD9-5BB2-D85C-F94D-565D2C21F33B}"/>
              </a:ext>
            </a:extLst>
          </p:cNvPr>
          <p:cNvSpPr txBox="1"/>
          <p:nvPr/>
        </p:nvSpPr>
        <p:spPr>
          <a:xfrm>
            <a:off x="387927" y="3976255"/>
            <a:ext cx="3823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Scott Horsley</a:t>
            </a:r>
          </a:p>
          <a:p>
            <a:r>
              <a:rPr lang="en-US" sz="2400" dirty="0">
                <a:solidFill>
                  <a:schemeClr val="bg1"/>
                </a:solidFill>
              </a:rPr>
              <a:t>Water Resources Consultant</a:t>
            </a: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" descr="Wide upward diagonal"/>
          <p:cNvSpPr/>
          <p:nvPr/>
        </p:nvSpPr>
        <p:spPr>
          <a:xfrm>
            <a:off x="7318375" y="1184275"/>
            <a:ext cx="641350" cy="1146175"/>
          </a:xfrm>
          <a:prstGeom prst="roundRect">
            <a:avLst>
              <a:gd name="adj" fmla="val 2699"/>
            </a:avLst>
          </a:prstGeom>
          <a:blipFill rotWithShape="1">
            <a:blip r:embed="rId3">
              <a:alphaModFix/>
            </a:blip>
            <a:tile tx="0" ty="0" sx="100000" sy="100000" flip="none" algn="tl"/>
          </a:blipFill>
          <a:ln w="12700" cap="flat" cmpd="sng">
            <a:solidFill>
              <a:srgbClr val="003E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" descr="Large confetti"/>
          <p:cNvSpPr/>
          <p:nvPr/>
        </p:nvSpPr>
        <p:spPr>
          <a:xfrm>
            <a:off x="5851525" y="1203325"/>
            <a:ext cx="1909762" cy="1230312"/>
          </a:xfrm>
          <a:custGeom>
            <a:avLst/>
            <a:gdLst/>
            <a:ahLst/>
            <a:cxnLst/>
            <a:rect l="l" t="t" r="r" b="b"/>
            <a:pathLst>
              <a:path w="1426" h="919" extrusionOk="0">
                <a:moveTo>
                  <a:pt x="0" y="0"/>
                </a:moveTo>
                <a:lnTo>
                  <a:pt x="34" y="2"/>
                </a:lnTo>
                <a:lnTo>
                  <a:pt x="63" y="8"/>
                </a:lnTo>
                <a:lnTo>
                  <a:pt x="89" y="14"/>
                </a:lnTo>
                <a:lnTo>
                  <a:pt x="108" y="6"/>
                </a:lnTo>
                <a:lnTo>
                  <a:pt x="127" y="6"/>
                </a:lnTo>
                <a:lnTo>
                  <a:pt x="146" y="6"/>
                </a:lnTo>
                <a:lnTo>
                  <a:pt x="165" y="6"/>
                </a:lnTo>
                <a:lnTo>
                  <a:pt x="184" y="6"/>
                </a:lnTo>
                <a:lnTo>
                  <a:pt x="204" y="6"/>
                </a:lnTo>
                <a:lnTo>
                  <a:pt x="223" y="6"/>
                </a:lnTo>
                <a:lnTo>
                  <a:pt x="242" y="14"/>
                </a:lnTo>
                <a:lnTo>
                  <a:pt x="271" y="14"/>
                </a:lnTo>
                <a:lnTo>
                  <a:pt x="289" y="14"/>
                </a:lnTo>
                <a:lnTo>
                  <a:pt x="308" y="22"/>
                </a:lnTo>
                <a:lnTo>
                  <a:pt x="327" y="22"/>
                </a:lnTo>
                <a:lnTo>
                  <a:pt x="376" y="30"/>
                </a:lnTo>
                <a:lnTo>
                  <a:pt x="395" y="30"/>
                </a:lnTo>
                <a:lnTo>
                  <a:pt x="414" y="30"/>
                </a:lnTo>
                <a:lnTo>
                  <a:pt x="433" y="30"/>
                </a:lnTo>
                <a:lnTo>
                  <a:pt x="452" y="38"/>
                </a:lnTo>
                <a:lnTo>
                  <a:pt x="480" y="38"/>
                </a:lnTo>
                <a:lnTo>
                  <a:pt x="509" y="38"/>
                </a:lnTo>
                <a:lnTo>
                  <a:pt x="538" y="38"/>
                </a:lnTo>
                <a:lnTo>
                  <a:pt x="567" y="38"/>
                </a:lnTo>
                <a:lnTo>
                  <a:pt x="585" y="46"/>
                </a:lnTo>
                <a:lnTo>
                  <a:pt x="604" y="46"/>
                </a:lnTo>
                <a:lnTo>
                  <a:pt x="633" y="46"/>
                </a:lnTo>
                <a:lnTo>
                  <a:pt x="652" y="46"/>
                </a:lnTo>
                <a:lnTo>
                  <a:pt x="671" y="46"/>
                </a:lnTo>
                <a:lnTo>
                  <a:pt x="691" y="46"/>
                </a:lnTo>
                <a:lnTo>
                  <a:pt x="710" y="54"/>
                </a:lnTo>
                <a:lnTo>
                  <a:pt x="738" y="62"/>
                </a:lnTo>
                <a:lnTo>
                  <a:pt x="767" y="70"/>
                </a:lnTo>
                <a:lnTo>
                  <a:pt x="795" y="78"/>
                </a:lnTo>
                <a:lnTo>
                  <a:pt x="833" y="94"/>
                </a:lnTo>
                <a:lnTo>
                  <a:pt x="853" y="94"/>
                </a:lnTo>
                <a:lnTo>
                  <a:pt x="891" y="102"/>
                </a:lnTo>
                <a:lnTo>
                  <a:pt x="929" y="102"/>
                </a:lnTo>
                <a:lnTo>
                  <a:pt x="957" y="110"/>
                </a:lnTo>
                <a:lnTo>
                  <a:pt x="976" y="110"/>
                </a:lnTo>
                <a:lnTo>
                  <a:pt x="995" y="110"/>
                </a:lnTo>
                <a:lnTo>
                  <a:pt x="1025" y="110"/>
                </a:lnTo>
                <a:lnTo>
                  <a:pt x="1053" y="110"/>
                </a:lnTo>
                <a:lnTo>
                  <a:pt x="1082" y="110"/>
                </a:lnTo>
                <a:lnTo>
                  <a:pt x="1101" y="110"/>
                </a:lnTo>
                <a:lnTo>
                  <a:pt x="1129" y="126"/>
                </a:lnTo>
                <a:lnTo>
                  <a:pt x="1148" y="134"/>
                </a:lnTo>
                <a:lnTo>
                  <a:pt x="1167" y="142"/>
                </a:lnTo>
                <a:lnTo>
                  <a:pt x="1187" y="150"/>
                </a:lnTo>
                <a:lnTo>
                  <a:pt x="1206" y="166"/>
                </a:lnTo>
                <a:lnTo>
                  <a:pt x="1234" y="174"/>
                </a:lnTo>
                <a:lnTo>
                  <a:pt x="1253" y="174"/>
                </a:lnTo>
                <a:lnTo>
                  <a:pt x="1272" y="174"/>
                </a:lnTo>
                <a:lnTo>
                  <a:pt x="1291" y="182"/>
                </a:lnTo>
                <a:lnTo>
                  <a:pt x="1310" y="198"/>
                </a:lnTo>
                <a:lnTo>
                  <a:pt x="1329" y="206"/>
                </a:lnTo>
                <a:lnTo>
                  <a:pt x="1340" y="222"/>
                </a:lnTo>
                <a:lnTo>
                  <a:pt x="1359" y="238"/>
                </a:lnTo>
                <a:lnTo>
                  <a:pt x="1378" y="246"/>
                </a:lnTo>
                <a:lnTo>
                  <a:pt x="1397" y="262"/>
                </a:lnTo>
                <a:lnTo>
                  <a:pt x="1397" y="278"/>
                </a:lnTo>
                <a:lnTo>
                  <a:pt x="1406" y="294"/>
                </a:lnTo>
                <a:lnTo>
                  <a:pt x="1416" y="310"/>
                </a:lnTo>
                <a:lnTo>
                  <a:pt x="1416" y="326"/>
                </a:lnTo>
                <a:lnTo>
                  <a:pt x="1425" y="374"/>
                </a:lnTo>
                <a:lnTo>
                  <a:pt x="1425" y="414"/>
                </a:lnTo>
                <a:lnTo>
                  <a:pt x="1425" y="438"/>
                </a:lnTo>
                <a:lnTo>
                  <a:pt x="1425" y="454"/>
                </a:lnTo>
                <a:lnTo>
                  <a:pt x="1425" y="478"/>
                </a:lnTo>
                <a:lnTo>
                  <a:pt x="1425" y="502"/>
                </a:lnTo>
                <a:lnTo>
                  <a:pt x="1425" y="518"/>
                </a:lnTo>
                <a:lnTo>
                  <a:pt x="1425" y="534"/>
                </a:lnTo>
                <a:lnTo>
                  <a:pt x="1425" y="550"/>
                </a:lnTo>
                <a:lnTo>
                  <a:pt x="1425" y="566"/>
                </a:lnTo>
                <a:lnTo>
                  <a:pt x="1406" y="582"/>
                </a:lnTo>
                <a:lnTo>
                  <a:pt x="1387" y="590"/>
                </a:lnTo>
                <a:lnTo>
                  <a:pt x="1368" y="606"/>
                </a:lnTo>
                <a:lnTo>
                  <a:pt x="1349" y="606"/>
                </a:lnTo>
                <a:lnTo>
                  <a:pt x="1329" y="622"/>
                </a:lnTo>
                <a:lnTo>
                  <a:pt x="1301" y="646"/>
                </a:lnTo>
                <a:lnTo>
                  <a:pt x="1282" y="654"/>
                </a:lnTo>
                <a:lnTo>
                  <a:pt x="1253" y="678"/>
                </a:lnTo>
                <a:lnTo>
                  <a:pt x="1234" y="694"/>
                </a:lnTo>
                <a:lnTo>
                  <a:pt x="1215" y="702"/>
                </a:lnTo>
                <a:lnTo>
                  <a:pt x="1187" y="710"/>
                </a:lnTo>
                <a:lnTo>
                  <a:pt x="1167" y="718"/>
                </a:lnTo>
                <a:lnTo>
                  <a:pt x="1148" y="718"/>
                </a:lnTo>
                <a:lnTo>
                  <a:pt x="1120" y="726"/>
                </a:lnTo>
                <a:lnTo>
                  <a:pt x="1091" y="742"/>
                </a:lnTo>
                <a:lnTo>
                  <a:pt x="1072" y="750"/>
                </a:lnTo>
                <a:lnTo>
                  <a:pt x="1053" y="758"/>
                </a:lnTo>
                <a:lnTo>
                  <a:pt x="1025" y="774"/>
                </a:lnTo>
                <a:lnTo>
                  <a:pt x="1005" y="782"/>
                </a:lnTo>
                <a:lnTo>
                  <a:pt x="995" y="798"/>
                </a:lnTo>
                <a:lnTo>
                  <a:pt x="976" y="798"/>
                </a:lnTo>
                <a:lnTo>
                  <a:pt x="957" y="806"/>
                </a:lnTo>
                <a:lnTo>
                  <a:pt x="929" y="806"/>
                </a:lnTo>
                <a:lnTo>
                  <a:pt x="910" y="814"/>
                </a:lnTo>
                <a:lnTo>
                  <a:pt x="881" y="814"/>
                </a:lnTo>
                <a:lnTo>
                  <a:pt x="862" y="814"/>
                </a:lnTo>
                <a:lnTo>
                  <a:pt x="844" y="814"/>
                </a:lnTo>
                <a:lnTo>
                  <a:pt x="824" y="822"/>
                </a:lnTo>
                <a:lnTo>
                  <a:pt x="805" y="822"/>
                </a:lnTo>
                <a:lnTo>
                  <a:pt x="786" y="830"/>
                </a:lnTo>
                <a:lnTo>
                  <a:pt x="767" y="830"/>
                </a:lnTo>
                <a:lnTo>
                  <a:pt x="748" y="830"/>
                </a:lnTo>
                <a:lnTo>
                  <a:pt x="729" y="838"/>
                </a:lnTo>
                <a:lnTo>
                  <a:pt x="700" y="846"/>
                </a:lnTo>
                <a:lnTo>
                  <a:pt x="671" y="854"/>
                </a:lnTo>
                <a:lnTo>
                  <a:pt x="633" y="870"/>
                </a:lnTo>
                <a:lnTo>
                  <a:pt x="604" y="878"/>
                </a:lnTo>
                <a:lnTo>
                  <a:pt x="567" y="886"/>
                </a:lnTo>
                <a:lnTo>
                  <a:pt x="548" y="894"/>
                </a:lnTo>
                <a:lnTo>
                  <a:pt x="509" y="902"/>
                </a:lnTo>
                <a:lnTo>
                  <a:pt x="490" y="902"/>
                </a:lnTo>
                <a:lnTo>
                  <a:pt x="471" y="902"/>
                </a:lnTo>
                <a:lnTo>
                  <a:pt x="452" y="902"/>
                </a:lnTo>
                <a:lnTo>
                  <a:pt x="433" y="902"/>
                </a:lnTo>
                <a:lnTo>
                  <a:pt x="395" y="902"/>
                </a:lnTo>
                <a:lnTo>
                  <a:pt x="376" y="902"/>
                </a:lnTo>
                <a:lnTo>
                  <a:pt x="346" y="902"/>
                </a:lnTo>
                <a:lnTo>
                  <a:pt x="327" y="902"/>
                </a:lnTo>
                <a:lnTo>
                  <a:pt x="308" y="902"/>
                </a:lnTo>
                <a:lnTo>
                  <a:pt x="289" y="902"/>
                </a:lnTo>
                <a:lnTo>
                  <a:pt x="271" y="894"/>
                </a:lnTo>
                <a:lnTo>
                  <a:pt x="252" y="886"/>
                </a:lnTo>
                <a:lnTo>
                  <a:pt x="233" y="886"/>
                </a:lnTo>
                <a:lnTo>
                  <a:pt x="214" y="886"/>
                </a:lnTo>
                <a:lnTo>
                  <a:pt x="184" y="894"/>
                </a:lnTo>
                <a:lnTo>
                  <a:pt x="146" y="894"/>
                </a:lnTo>
                <a:lnTo>
                  <a:pt x="118" y="910"/>
                </a:lnTo>
                <a:lnTo>
                  <a:pt x="80" y="910"/>
                </a:lnTo>
                <a:lnTo>
                  <a:pt x="61" y="918"/>
                </a:lnTo>
                <a:lnTo>
                  <a:pt x="42" y="918"/>
                </a:lnTo>
                <a:lnTo>
                  <a:pt x="22" y="918"/>
                </a:lnTo>
                <a:lnTo>
                  <a:pt x="3" y="918"/>
                </a:lnTo>
                <a:lnTo>
                  <a:pt x="0" y="0"/>
                </a:lnTo>
              </a:path>
            </a:pathLst>
          </a:cu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803275" y="857250"/>
            <a:ext cx="2389187" cy="5208587"/>
          </a:xfrm>
          <a:custGeom>
            <a:avLst/>
            <a:gdLst/>
            <a:ahLst/>
            <a:cxnLst/>
            <a:rect l="l" t="t" r="r" b="b"/>
            <a:pathLst>
              <a:path w="1783" h="3889" extrusionOk="0">
                <a:moveTo>
                  <a:pt x="0" y="0"/>
                </a:moveTo>
                <a:lnTo>
                  <a:pt x="1297" y="563"/>
                </a:lnTo>
                <a:lnTo>
                  <a:pt x="1350" y="592"/>
                </a:lnTo>
                <a:lnTo>
                  <a:pt x="1419" y="620"/>
                </a:lnTo>
                <a:lnTo>
                  <a:pt x="1454" y="662"/>
                </a:lnTo>
                <a:lnTo>
                  <a:pt x="1505" y="676"/>
                </a:lnTo>
                <a:lnTo>
                  <a:pt x="1557" y="704"/>
                </a:lnTo>
                <a:lnTo>
                  <a:pt x="1592" y="733"/>
                </a:lnTo>
                <a:lnTo>
                  <a:pt x="1644" y="775"/>
                </a:lnTo>
                <a:lnTo>
                  <a:pt x="1661" y="803"/>
                </a:lnTo>
                <a:lnTo>
                  <a:pt x="1679" y="831"/>
                </a:lnTo>
                <a:lnTo>
                  <a:pt x="1695" y="873"/>
                </a:lnTo>
                <a:lnTo>
                  <a:pt x="1712" y="902"/>
                </a:lnTo>
                <a:lnTo>
                  <a:pt x="1730" y="930"/>
                </a:lnTo>
                <a:lnTo>
                  <a:pt x="1747" y="1000"/>
                </a:lnTo>
                <a:lnTo>
                  <a:pt x="1765" y="1085"/>
                </a:lnTo>
                <a:lnTo>
                  <a:pt x="1765" y="1113"/>
                </a:lnTo>
                <a:lnTo>
                  <a:pt x="1765" y="1141"/>
                </a:lnTo>
                <a:lnTo>
                  <a:pt x="1765" y="1183"/>
                </a:lnTo>
                <a:lnTo>
                  <a:pt x="1782" y="1211"/>
                </a:lnTo>
                <a:lnTo>
                  <a:pt x="1782" y="1240"/>
                </a:lnTo>
                <a:lnTo>
                  <a:pt x="1782" y="1268"/>
                </a:lnTo>
                <a:lnTo>
                  <a:pt x="1782" y="1324"/>
                </a:lnTo>
                <a:lnTo>
                  <a:pt x="1782" y="1366"/>
                </a:lnTo>
                <a:lnTo>
                  <a:pt x="1765" y="1395"/>
                </a:lnTo>
                <a:lnTo>
                  <a:pt x="1730" y="1437"/>
                </a:lnTo>
                <a:lnTo>
                  <a:pt x="1712" y="1479"/>
                </a:lnTo>
                <a:lnTo>
                  <a:pt x="1679" y="1493"/>
                </a:lnTo>
                <a:lnTo>
                  <a:pt x="1644" y="1535"/>
                </a:lnTo>
                <a:lnTo>
                  <a:pt x="1609" y="1578"/>
                </a:lnTo>
                <a:lnTo>
                  <a:pt x="1557" y="1606"/>
                </a:lnTo>
                <a:lnTo>
                  <a:pt x="1522" y="1634"/>
                </a:lnTo>
                <a:lnTo>
                  <a:pt x="1454" y="1690"/>
                </a:lnTo>
                <a:lnTo>
                  <a:pt x="1402" y="1719"/>
                </a:lnTo>
                <a:lnTo>
                  <a:pt x="1350" y="1733"/>
                </a:lnTo>
                <a:lnTo>
                  <a:pt x="1315" y="1789"/>
                </a:lnTo>
                <a:lnTo>
                  <a:pt x="1263" y="1831"/>
                </a:lnTo>
                <a:lnTo>
                  <a:pt x="1229" y="1859"/>
                </a:lnTo>
                <a:lnTo>
                  <a:pt x="1194" y="1888"/>
                </a:lnTo>
                <a:lnTo>
                  <a:pt x="952" y="2606"/>
                </a:lnTo>
                <a:lnTo>
                  <a:pt x="934" y="2634"/>
                </a:lnTo>
                <a:lnTo>
                  <a:pt x="934" y="2691"/>
                </a:lnTo>
                <a:lnTo>
                  <a:pt x="934" y="2733"/>
                </a:lnTo>
                <a:lnTo>
                  <a:pt x="917" y="2775"/>
                </a:lnTo>
                <a:lnTo>
                  <a:pt x="917" y="2817"/>
                </a:lnTo>
                <a:lnTo>
                  <a:pt x="917" y="2888"/>
                </a:lnTo>
                <a:lnTo>
                  <a:pt x="917" y="2930"/>
                </a:lnTo>
                <a:lnTo>
                  <a:pt x="900" y="2986"/>
                </a:lnTo>
                <a:lnTo>
                  <a:pt x="900" y="3029"/>
                </a:lnTo>
                <a:lnTo>
                  <a:pt x="900" y="3057"/>
                </a:lnTo>
                <a:lnTo>
                  <a:pt x="900" y="3085"/>
                </a:lnTo>
                <a:lnTo>
                  <a:pt x="882" y="3141"/>
                </a:lnTo>
                <a:lnTo>
                  <a:pt x="865" y="3170"/>
                </a:lnTo>
                <a:lnTo>
                  <a:pt x="865" y="3212"/>
                </a:lnTo>
                <a:lnTo>
                  <a:pt x="848" y="3254"/>
                </a:lnTo>
                <a:lnTo>
                  <a:pt x="830" y="3282"/>
                </a:lnTo>
                <a:lnTo>
                  <a:pt x="813" y="3310"/>
                </a:lnTo>
                <a:lnTo>
                  <a:pt x="779" y="3353"/>
                </a:lnTo>
                <a:lnTo>
                  <a:pt x="744" y="3381"/>
                </a:lnTo>
                <a:lnTo>
                  <a:pt x="692" y="3451"/>
                </a:lnTo>
                <a:lnTo>
                  <a:pt x="657" y="3479"/>
                </a:lnTo>
                <a:lnTo>
                  <a:pt x="605" y="3508"/>
                </a:lnTo>
                <a:lnTo>
                  <a:pt x="570" y="3536"/>
                </a:lnTo>
                <a:lnTo>
                  <a:pt x="502" y="3578"/>
                </a:lnTo>
                <a:lnTo>
                  <a:pt x="432" y="3606"/>
                </a:lnTo>
                <a:lnTo>
                  <a:pt x="363" y="3663"/>
                </a:lnTo>
                <a:lnTo>
                  <a:pt x="294" y="3691"/>
                </a:lnTo>
                <a:lnTo>
                  <a:pt x="225" y="3747"/>
                </a:lnTo>
                <a:lnTo>
                  <a:pt x="155" y="3775"/>
                </a:lnTo>
                <a:lnTo>
                  <a:pt x="122" y="3789"/>
                </a:lnTo>
                <a:lnTo>
                  <a:pt x="35" y="3818"/>
                </a:lnTo>
                <a:lnTo>
                  <a:pt x="0" y="3832"/>
                </a:lnTo>
                <a:lnTo>
                  <a:pt x="0" y="3860"/>
                </a:lnTo>
                <a:lnTo>
                  <a:pt x="0" y="3888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rgbClr val="00279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3913187" y="534987"/>
            <a:ext cx="1954212" cy="5776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" name="Google Shape;92;p4"/>
          <p:cNvCxnSpPr/>
          <p:nvPr/>
        </p:nvCxnSpPr>
        <p:spPr>
          <a:xfrm>
            <a:off x="4854575" y="541337"/>
            <a:ext cx="0" cy="5764212"/>
          </a:xfrm>
          <a:prstGeom prst="straightConnector1">
            <a:avLst/>
          </a:prstGeom>
          <a:noFill/>
          <a:ln w="12700" cap="flat" cmpd="sng">
            <a:solidFill>
              <a:srgbClr val="FAFD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93" name="Google Shape;93;p4"/>
          <p:cNvCxnSpPr/>
          <p:nvPr/>
        </p:nvCxnSpPr>
        <p:spPr>
          <a:xfrm>
            <a:off x="4914900" y="541337"/>
            <a:ext cx="0" cy="5764212"/>
          </a:xfrm>
          <a:prstGeom prst="straightConnector1">
            <a:avLst/>
          </a:prstGeom>
          <a:noFill/>
          <a:ln w="12700" cap="flat" cmpd="sng">
            <a:solidFill>
              <a:srgbClr val="FAFD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94" name="Google Shape;94;p4"/>
          <p:cNvSpPr txBox="1"/>
          <p:nvPr/>
        </p:nvSpPr>
        <p:spPr>
          <a:xfrm>
            <a:off x="5962650" y="534987"/>
            <a:ext cx="615950" cy="4371975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5962650" y="5175250"/>
            <a:ext cx="615950" cy="113665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7764462" y="4703762"/>
            <a:ext cx="1074737" cy="1019175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7608887" y="2646362"/>
            <a:ext cx="1362075" cy="2047875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 txBox="1"/>
          <p:nvPr/>
        </p:nvSpPr>
        <p:spPr>
          <a:xfrm>
            <a:off x="5757862" y="4891087"/>
            <a:ext cx="2314575" cy="708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 txBox="1"/>
          <p:nvPr/>
        </p:nvSpPr>
        <p:spPr>
          <a:xfrm>
            <a:off x="7608887" y="2646362"/>
            <a:ext cx="711200" cy="2047875"/>
          </a:xfrm>
          <a:prstGeom prst="rect">
            <a:avLst/>
          </a:prstGeom>
          <a:solidFill>
            <a:schemeClr val="folHlink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7764462" y="4703762"/>
            <a:ext cx="555625" cy="1019175"/>
          </a:xfrm>
          <a:prstGeom prst="rect">
            <a:avLst/>
          </a:prstGeom>
          <a:solidFill>
            <a:schemeClr val="folHlink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 descr="Large confetti"/>
          <p:cNvSpPr/>
          <p:nvPr/>
        </p:nvSpPr>
        <p:spPr>
          <a:xfrm>
            <a:off x="5962650" y="1219200"/>
            <a:ext cx="617537" cy="1201737"/>
          </a:xfrm>
          <a:custGeom>
            <a:avLst/>
            <a:gdLst/>
            <a:ahLst/>
            <a:cxnLst/>
            <a:rect l="l" t="t" r="r" b="b"/>
            <a:pathLst>
              <a:path w="460" h="897" extrusionOk="0">
                <a:moveTo>
                  <a:pt x="0" y="0"/>
                </a:moveTo>
                <a:lnTo>
                  <a:pt x="52" y="4"/>
                </a:lnTo>
                <a:lnTo>
                  <a:pt x="106" y="2"/>
                </a:lnTo>
                <a:lnTo>
                  <a:pt x="164" y="12"/>
                </a:lnTo>
                <a:lnTo>
                  <a:pt x="241" y="6"/>
                </a:lnTo>
                <a:lnTo>
                  <a:pt x="302" y="20"/>
                </a:lnTo>
                <a:lnTo>
                  <a:pt x="383" y="20"/>
                </a:lnTo>
                <a:lnTo>
                  <a:pt x="428" y="36"/>
                </a:lnTo>
                <a:lnTo>
                  <a:pt x="459" y="30"/>
                </a:lnTo>
                <a:lnTo>
                  <a:pt x="459" y="882"/>
                </a:lnTo>
                <a:lnTo>
                  <a:pt x="412" y="890"/>
                </a:lnTo>
                <a:lnTo>
                  <a:pt x="333" y="892"/>
                </a:lnTo>
                <a:lnTo>
                  <a:pt x="290" y="884"/>
                </a:lnTo>
                <a:lnTo>
                  <a:pt x="196" y="888"/>
                </a:lnTo>
                <a:lnTo>
                  <a:pt x="149" y="896"/>
                </a:lnTo>
                <a:lnTo>
                  <a:pt x="83" y="888"/>
                </a:lnTo>
                <a:lnTo>
                  <a:pt x="27" y="894"/>
                </a:lnTo>
                <a:lnTo>
                  <a:pt x="0" y="896"/>
                </a:lnTo>
                <a:lnTo>
                  <a:pt x="0" y="0"/>
                </a:lnTo>
              </a:path>
            </a:pathLst>
          </a:cu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7318375" y="1184275"/>
            <a:ext cx="641350" cy="1146175"/>
          </a:xfrm>
          <a:prstGeom prst="roundRect">
            <a:avLst>
              <a:gd name="adj" fmla="val 2699"/>
            </a:avLst>
          </a:prstGeom>
          <a:noFill/>
          <a:ln w="12700" cap="flat" cmpd="sng">
            <a:solidFill>
              <a:srgbClr val="003E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1009650" y="2187575"/>
            <a:ext cx="1797050" cy="33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325" tIns="37500" rIns="76325" bIns="37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9F"/>
              </a:buClr>
              <a:buSzPts val="1600"/>
              <a:buFont typeface="Helvetica Neue"/>
              <a:buNone/>
            </a:pPr>
            <a:r>
              <a:rPr lang="en-US" sz="1600" b="1" i="1" u="none">
                <a:solidFill>
                  <a:srgbClr val="00279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Water Body</a:t>
            </a:r>
            <a:endParaRPr/>
          </a:p>
        </p:txBody>
      </p:sp>
      <p:grpSp>
        <p:nvGrpSpPr>
          <p:cNvPr id="104" name="Google Shape;104;p4"/>
          <p:cNvGrpSpPr/>
          <p:nvPr/>
        </p:nvGrpSpPr>
        <p:grpSpPr>
          <a:xfrm>
            <a:off x="5473700" y="3978275"/>
            <a:ext cx="496887" cy="439737"/>
            <a:chOff x="3487" y="2570"/>
            <a:chExt cx="370" cy="328"/>
          </a:xfrm>
        </p:grpSpPr>
        <p:sp>
          <p:nvSpPr>
            <p:cNvPr id="105" name="Google Shape;105;p4"/>
            <p:cNvSpPr txBox="1"/>
            <p:nvPr/>
          </p:nvSpPr>
          <p:spPr>
            <a:xfrm>
              <a:off x="3569" y="2643"/>
              <a:ext cx="207" cy="185"/>
            </a:xfrm>
            <a:prstGeom prst="rect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6" name="Google Shape;106;p4"/>
            <p:cNvCxnSpPr/>
            <p:nvPr/>
          </p:nvCxnSpPr>
          <p:spPr>
            <a:xfrm>
              <a:off x="3618" y="2643"/>
              <a:ext cx="0" cy="185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3673" y="2643"/>
              <a:ext cx="0" cy="185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3726" y="2643"/>
              <a:ext cx="0" cy="185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3569" y="2688"/>
              <a:ext cx="207" cy="0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0" name="Google Shape;110;p4"/>
            <p:cNvCxnSpPr/>
            <p:nvPr/>
          </p:nvCxnSpPr>
          <p:spPr>
            <a:xfrm>
              <a:off x="3569" y="2736"/>
              <a:ext cx="207" cy="0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1" name="Google Shape;111;p4"/>
            <p:cNvCxnSpPr/>
            <p:nvPr/>
          </p:nvCxnSpPr>
          <p:spPr>
            <a:xfrm>
              <a:off x="3569" y="2784"/>
              <a:ext cx="207" cy="0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12" name="Google Shape;112;p4"/>
            <p:cNvSpPr/>
            <p:nvPr/>
          </p:nvSpPr>
          <p:spPr>
            <a:xfrm>
              <a:off x="3487" y="2570"/>
              <a:ext cx="370" cy="32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3810000" y="3978275"/>
            <a:ext cx="496887" cy="439737"/>
            <a:chOff x="2245" y="2570"/>
            <a:chExt cx="370" cy="328"/>
          </a:xfrm>
        </p:grpSpPr>
        <p:sp>
          <p:nvSpPr>
            <p:cNvPr id="114" name="Google Shape;114;p4"/>
            <p:cNvSpPr txBox="1"/>
            <p:nvPr/>
          </p:nvSpPr>
          <p:spPr>
            <a:xfrm>
              <a:off x="2327" y="2643"/>
              <a:ext cx="207" cy="185"/>
            </a:xfrm>
            <a:prstGeom prst="rect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5" name="Google Shape;115;p4"/>
            <p:cNvCxnSpPr/>
            <p:nvPr/>
          </p:nvCxnSpPr>
          <p:spPr>
            <a:xfrm>
              <a:off x="2376" y="2643"/>
              <a:ext cx="0" cy="185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6" name="Google Shape;116;p4"/>
            <p:cNvCxnSpPr/>
            <p:nvPr/>
          </p:nvCxnSpPr>
          <p:spPr>
            <a:xfrm>
              <a:off x="2431" y="2643"/>
              <a:ext cx="0" cy="185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7" name="Google Shape;117;p4"/>
            <p:cNvCxnSpPr/>
            <p:nvPr/>
          </p:nvCxnSpPr>
          <p:spPr>
            <a:xfrm>
              <a:off x="2484" y="2643"/>
              <a:ext cx="0" cy="185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8" name="Google Shape;118;p4"/>
            <p:cNvCxnSpPr/>
            <p:nvPr/>
          </p:nvCxnSpPr>
          <p:spPr>
            <a:xfrm>
              <a:off x="2327" y="2688"/>
              <a:ext cx="207" cy="0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19" name="Google Shape;119;p4"/>
            <p:cNvCxnSpPr/>
            <p:nvPr/>
          </p:nvCxnSpPr>
          <p:spPr>
            <a:xfrm>
              <a:off x="2327" y="2736"/>
              <a:ext cx="207" cy="0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120" name="Google Shape;120;p4"/>
            <p:cNvCxnSpPr/>
            <p:nvPr/>
          </p:nvCxnSpPr>
          <p:spPr>
            <a:xfrm>
              <a:off x="2327" y="2784"/>
              <a:ext cx="207" cy="0"/>
            </a:xfrm>
            <a:prstGeom prst="straightConnector1">
              <a:avLst/>
            </a:prstGeom>
            <a:noFill/>
            <a:ln w="12700" cap="flat" cmpd="sng">
              <a:solidFill>
                <a:schemeClr val="folHlink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121" name="Google Shape;121;p4"/>
            <p:cNvSpPr/>
            <p:nvPr/>
          </p:nvSpPr>
          <p:spPr>
            <a:xfrm>
              <a:off x="2245" y="2570"/>
              <a:ext cx="370" cy="328"/>
            </a:xfrm>
            <a:prstGeom prst="ellipse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4"/>
          <p:cNvSpPr txBox="1"/>
          <p:nvPr/>
        </p:nvSpPr>
        <p:spPr>
          <a:xfrm>
            <a:off x="4203700" y="4176712"/>
            <a:ext cx="1374775" cy="58737"/>
          </a:xfrm>
          <a:prstGeom prst="rect">
            <a:avLst/>
          </a:prstGeom>
          <a:noFill/>
          <a:ln w="12700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 txBox="1"/>
          <p:nvPr/>
        </p:nvSpPr>
        <p:spPr>
          <a:xfrm>
            <a:off x="2689225" y="4176712"/>
            <a:ext cx="1228725" cy="58737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2038350" y="4176712"/>
            <a:ext cx="652462" cy="58737"/>
          </a:xfrm>
          <a:prstGeom prst="rect">
            <a:avLst/>
          </a:prstGeom>
          <a:gradFill>
            <a:gsLst>
              <a:gs pos="0">
                <a:srgbClr val="CECECE"/>
              </a:gs>
              <a:gs pos="50000">
                <a:srgbClr val="7C7C7C"/>
              </a:gs>
              <a:gs pos="100000">
                <a:srgbClr val="CECECE"/>
              </a:gs>
            </a:gsLst>
            <a:lin ang="5400000" scaled="0"/>
          </a:gra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2630487" y="4103687"/>
            <a:ext cx="65087" cy="203200"/>
          </a:xfrm>
          <a:custGeom>
            <a:avLst/>
            <a:gdLst/>
            <a:ahLst/>
            <a:cxnLst/>
            <a:rect l="l" t="t" r="r" b="b"/>
            <a:pathLst>
              <a:path w="48" h="151" extrusionOk="0">
                <a:moveTo>
                  <a:pt x="0" y="0"/>
                </a:moveTo>
                <a:lnTo>
                  <a:pt x="0" y="4"/>
                </a:lnTo>
                <a:lnTo>
                  <a:pt x="7" y="10"/>
                </a:lnTo>
                <a:lnTo>
                  <a:pt x="11" y="14"/>
                </a:lnTo>
                <a:lnTo>
                  <a:pt x="13" y="18"/>
                </a:lnTo>
                <a:lnTo>
                  <a:pt x="18" y="22"/>
                </a:lnTo>
                <a:lnTo>
                  <a:pt x="20" y="26"/>
                </a:lnTo>
                <a:lnTo>
                  <a:pt x="25" y="28"/>
                </a:lnTo>
                <a:lnTo>
                  <a:pt x="29" y="36"/>
                </a:lnTo>
                <a:lnTo>
                  <a:pt x="34" y="36"/>
                </a:lnTo>
                <a:lnTo>
                  <a:pt x="36" y="40"/>
                </a:lnTo>
                <a:lnTo>
                  <a:pt x="40" y="42"/>
                </a:lnTo>
                <a:lnTo>
                  <a:pt x="40" y="46"/>
                </a:lnTo>
                <a:lnTo>
                  <a:pt x="43" y="50"/>
                </a:lnTo>
                <a:lnTo>
                  <a:pt x="45" y="54"/>
                </a:lnTo>
                <a:lnTo>
                  <a:pt x="45" y="60"/>
                </a:lnTo>
                <a:lnTo>
                  <a:pt x="45" y="64"/>
                </a:lnTo>
                <a:lnTo>
                  <a:pt x="47" y="68"/>
                </a:lnTo>
                <a:lnTo>
                  <a:pt x="47" y="72"/>
                </a:lnTo>
                <a:lnTo>
                  <a:pt x="47" y="76"/>
                </a:lnTo>
                <a:lnTo>
                  <a:pt x="47" y="80"/>
                </a:lnTo>
                <a:lnTo>
                  <a:pt x="47" y="84"/>
                </a:lnTo>
                <a:lnTo>
                  <a:pt x="47" y="90"/>
                </a:lnTo>
                <a:lnTo>
                  <a:pt x="47" y="94"/>
                </a:lnTo>
                <a:lnTo>
                  <a:pt x="47" y="100"/>
                </a:lnTo>
                <a:lnTo>
                  <a:pt x="47" y="106"/>
                </a:lnTo>
                <a:lnTo>
                  <a:pt x="47" y="110"/>
                </a:lnTo>
                <a:lnTo>
                  <a:pt x="45" y="114"/>
                </a:lnTo>
                <a:lnTo>
                  <a:pt x="43" y="118"/>
                </a:lnTo>
                <a:lnTo>
                  <a:pt x="40" y="122"/>
                </a:lnTo>
                <a:lnTo>
                  <a:pt x="38" y="126"/>
                </a:lnTo>
                <a:lnTo>
                  <a:pt x="34" y="128"/>
                </a:lnTo>
                <a:lnTo>
                  <a:pt x="29" y="132"/>
                </a:lnTo>
                <a:lnTo>
                  <a:pt x="25" y="136"/>
                </a:lnTo>
                <a:lnTo>
                  <a:pt x="20" y="140"/>
                </a:lnTo>
                <a:lnTo>
                  <a:pt x="18" y="144"/>
                </a:lnTo>
                <a:lnTo>
                  <a:pt x="13" y="146"/>
                </a:lnTo>
                <a:lnTo>
                  <a:pt x="9" y="150"/>
                </a:lnTo>
                <a:lnTo>
                  <a:pt x="4" y="150"/>
                </a:lnTo>
                <a:lnTo>
                  <a:pt x="0" y="150"/>
                </a:lnTo>
              </a:path>
            </a:pathLst>
          </a:custGeom>
          <a:noFill/>
          <a:ln w="25400" cap="rnd" cmpd="sng">
            <a:solidFill>
              <a:srgbClr val="003E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5859462" y="5106987"/>
            <a:ext cx="17986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325" tIns="37500" rIns="76325" bIns="37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-US" sz="1500" b="0" i="0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Driveway</a:t>
            </a:r>
            <a:endParaRPr/>
          </a:p>
        </p:txBody>
      </p:sp>
      <p:sp>
        <p:nvSpPr>
          <p:cNvPr id="127" name="Google Shape;127;p4"/>
          <p:cNvSpPr txBox="1"/>
          <p:nvPr/>
        </p:nvSpPr>
        <p:spPr>
          <a:xfrm>
            <a:off x="5353050" y="2986087"/>
            <a:ext cx="1798637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325" tIns="37500" rIns="76325" bIns="37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-US" sz="1500" b="0" i="0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Sidewalk</a:t>
            </a: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8005762" y="1335087"/>
            <a:ext cx="1146175" cy="855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325" tIns="37500" rIns="76325" bIns="375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E00"/>
              </a:buClr>
              <a:buSzPts val="1600"/>
              <a:buFont typeface="Helvetica Neue"/>
              <a:buNone/>
            </a:pPr>
            <a:r>
              <a:rPr lang="en-US" sz="1600" b="1" i="0" u="none">
                <a:solidFill>
                  <a:srgbClr val="003E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Failed Septic System</a:t>
            </a:r>
            <a:endParaRPr/>
          </a:p>
        </p:txBody>
      </p:sp>
      <p:sp>
        <p:nvSpPr>
          <p:cNvPr id="129" name="Google Shape;129;p4"/>
          <p:cNvSpPr txBox="1"/>
          <p:nvPr/>
        </p:nvSpPr>
        <p:spPr>
          <a:xfrm>
            <a:off x="3979862" y="3724275"/>
            <a:ext cx="1797050" cy="30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325" tIns="37500" rIns="76325" bIns="375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r>
              <a:rPr lang="en-US" sz="1500" b="0" i="0" u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Catch Basins</a:t>
            </a:r>
            <a:endParaRPr/>
          </a:p>
        </p:txBody>
      </p:sp>
      <p:cxnSp>
        <p:nvCxnSpPr>
          <p:cNvPr id="130" name="Google Shape;130;p4"/>
          <p:cNvCxnSpPr/>
          <p:nvPr/>
        </p:nvCxnSpPr>
        <p:spPr>
          <a:xfrm rot="10800000">
            <a:off x="6227762" y="1768475"/>
            <a:ext cx="1230312" cy="0"/>
          </a:xfrm>
          <a:prstGeom prst="straightConnector1">
            <a:avLst/>
          </a:prstGeom>
          <a:noFill/>
          <a:ln w="25400" cap="flat" cmpd="sng">
            <a:solidFill>
              <a:schemeClr val="hlink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131" name="Google Shape;131;p4"/>
          <p:cNvSpPr/>
          <p:nvPr/>
        </p:nvSpPr>
        <p:spPr>
          <a:xfrm>
            <a:off x="1020762" y="1306512"/>
            <a:ext cx="1290637" cy="720725"/>
          </a:xfrm>
          <a:custGeom>
            <a:avLst/>
            <a:gdLst/>
            <a:ahLst/>
            <a:cxnLst/>
            <a:rect l="l" t="t" r="r" b="b"/>
            <a:pathLst>
              <a:path w="964" h="537" extrusionOk="0">
                <a:moveTo>
                  <a:pt x="0" y="0"/>
                </a:moveTo>
                <a:lnTo>
                  <a:pt x="9" y="16"/>
                </a:lnTo>
                <a:lnTo>
                  <a:pt x="45" y="32"/>
                </a:lnTo>
                <a:lnTo>
                  <a:pt x="81" y="64"/>
                </a:lnTo>
                <a:lnTo>
                  <a:pt x="135" y="96"/>
                </a:lnTo>
                <a:lnTo>
                  <a:pt x="180" y="128"/>
                </a:lnTo>
                <a:lnTo>
                  <a:pt x="243" y="176"/>
                </a:lnTo>
                <a:lnTo>
                  <a:pt x="306" y="216"/>
                </a:lnTo>
                <a:lnTo>
                  <a:pt x="378" y="240"/>
                </a:lnTo>
                <a:lnTo>
                  <a:pt x="441" y="280"/>
                </a:lnTo>
                <a:lnTo>
                  <a:pt x="495" y="312"/>
                </a:lnTo>
                <a:lnTo>
                  <a:pt x="549" y="344"/>
                </a:lnTo>
                <a:lnTo>
                  <a:pt x="603" y="368"/>
                </a:lnTo>
                <a:lnTo>
                  <a:pt x="639" y="384"/>
                </a:lnTo>
                <a:lnTo>
                  <a:pt x="666" y="392"/>
                </a:lnTo>
                <a:lnTo>
                  <a:pt x="693" y="408"/>
                </a:lnTo>
                <a:lnTo>
                  <a:pt x="729" y="432"/>
                </a:lnTo>
                <a:lnTo>
                  <a:pt x="774" y="440"/>
                </a:lnTo>
                <a:lnTo>
                  <a:pt x="801" y="464"/>
                </a:lnTo>
                <a:lnTo>
                  <a:pt x="846" y="488"/>
                </a:lnTo>
                <a:lnTo>
                  <a:pt x="882" y="504"/>
                </a:lnTo>
                <a:lnTo>
                  <a:pt x="918" y="520"/>
                </a:lnTo>
                <a:lnTo>
                  <a:pt x="945" y="528"/>
                </a:lnTo>
                <a:lnTo>
                  <a:pt x="963" y="536"/>
                </a:lnTo>
              </a:path>
            </a:pathLst>
          </a:custGeom>
          <a:noFill/>
          <a:ln w="12700" cap="rnd" cmpd="sng">
            <a:solidFill>
              <a:srgbClr val="A2C1FE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"/>
          <p:cNvSpPr/>
          <p:nvPr/>
        </p:nvSpPr>
        <p:spPr>
          <a:xfrm>
            <a:off x="1550987" y="2513012"/>
            <a:ext cx="1122362" cy="1260475"/>
          </a:xfrm>
          <a:custGeom>
            <a:avLst/>
            <a:gdLst/>
            <a:ahLst/>
            <a:cxnLst/>
            <a:rect l="l" t="t" r="r" b="b"/>
            <a:pathLst>
              <a:path w="838" h="941" extrusionOk="0">
                <a:moveTo>
                  <a:pt x="837" y="0"/>
                </a:moveTo>
                <a:lnTo>
                  <a:pt x="785" y="28"/>
                </a:lnTo>
                <a:lnTo>
                  <a:pt x="767" y="50"/>
                </a:lnTo>
                <a:lnTo>
                  <a:pt x="761" y="66"/>
                </a:lnTo>
                <a:lnTo>
                  <a:pt x="743" y="86"/>
                </a:lnTo>
                <a:lnTo>
                  <a:pt x="720" y="100"/>
                </a:lnTo>
                <a:lnTo>
                  <a:pt x="702" y="132"/>
                </a:lnTo>
                <a:lnTo>
                  <a:pt x="684" y="164"/>
                </a:lnTo>
                <a:lnTo>
                  <a:pt x="666" y="180"/>
                </a:lnTo>
                <a:lnTo>
                  <a:pt x="648" y="212"/>
                </a:lnTo>
                <a:lnTo>
                  <a:pt x="621" y="228"/>
                </a:lnTo>
                <a:lnTo>
                  <a:pt x="594" y="252"/>
                </a:lnTo>
                <a:lnTo>
                  <a:pt x="585" y="268"/>
                </a:lnTo>
                <a:lnTo>
                  <a:pt x="567" y="284"/>
                </a:lnTo>
                <a:lnTo>
                  <a:pt x="531" y="308"/>
                </a:lnTo>
                <a:lnTo>
                  <a:pt x="513" y="324"/>
                </a:lnTo>
                <a:lnTo>
                  <a:pt x="486" y="340"/>
                </a:lnTo>
                <a:lnTo>
                  <a:pt x="468" y="356"/>
                </a:lnTo>
                <a:lnTo>
                  <a:pt x="441" y="364"/>
                </a:lnTo>
                <a:lnTo>
                  <a:pt x="423" y="380"/>
                </a:lnTo>
                <a:lnTo>
                  <a:pt x="396" y="396"/>
                </a:lnTo>
                <a:lnTo>
                  <a:pt x="378" y="404"/>
                </a:lnTo>
                <a:lnTo>
                  <a:pt x="342" y="428"/>
                </a:lnTo>
                <a:lnTo>
                  <a:pt x="324" y="444"/>
                </a:lnTo>
                <a:lnTo>
                  <a:pt x="297" y="444"/>
                </a:lnTo>
                <a:lnTo>
                  <a:pt x="279" y="468"/>
                </a:lnTo>
                <a:lnTo>
                  <a:pt x="252" y="476"/>
                </a:lnTo>
                <a:lnTo>
                  <a:pt x="234" y="492"/>
                </a:lnTo>
                <a:lnTo>
                  <a:pt x="207" y="508"/>
                </a:lnTo>
                <a:lnTo>
                  <a:pt x="180" y="532"/>
                </a:lnTo>
                <a:lnTo>
                  <a:pt x="144" y="572"/>
                </a:lnTo>
                <a:lnTo>
                  <a:pt x="117" y="596"/>
                </a:lnTo>
                <a:lnTo>
                  <a:pt x="99" y="628"/>
                </a:lnTo>
                <a:lnTo>
                  <a:pt x="90" y="644"/>
                </a:lnTo>
                <a:lnTo>
                  <a:pt x="72" y="676"/>
                </a:lnTo>
                <a:lnTo>
                  <a:pt x="63" y="700"/>
                </a:lnTo>
                <a:lnTo>
                  <a:pt x="45" y="724"/>
                </a:lnTo>
                <a:lnTo>
                  <a:pt x="45" y="764"/>
                </a:lnTo>
                <a:lnTo>
                  <a:pt x="36" y="788"/>
                </a:lnTo>
                <a:lnTo>
                  <a:pt x="27" y="820"/>
                </a:lnTo>
                <a:lnTo>
                  <a:pt x="18" y="844"/>
                </a:lnTo>
                <a:lnTo>
                  <a:pt x="18" y="884"/>
                </a:lnTo>
                <a:lnTo>
                  <a:pt x="18" y="900"/>
                </a:lnTo>
                <a:lnTo>
                  <a:pt x="0" y="924"/>
                </a:lnTo>
                <a:lnTo>
                  <a:pt x="0" y="940"/>
                </a:lnTo>
              </a:path>
            </a:pathLst>
          </a:custGeom>
          <a:noFill/>
          <a:ln w="12700" cap="rnd" cmpd="sng">
            <a:solidFill>
              <a:srgbClr val="A2C1FE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803275" y="3254375"/>
            <a:ext cx="655637" cy="1087437"/>
          </a:xfrm>
          <a:custGeom>
            <a:avLst/>
            <a:gdLst/>
            <a:ahLst/>
            <a:cxnLst/>
            <a:rect l="l" t="t" r="r" b="b"/>
            <a:pathLst>
              <a:path w="489" h="811" extrusionOk="0">
                <a:moveTo>
                  <a:pt x="488" y="0"/>
                </a:moveTo>
                <a:lnTo>
                  <a:pt x="450" y="58"/>
                </a:lnTo>
                <a:lnTo>
                  <a:pt x="450" y="74"/>
                </a:lnTo>
                <a:lnTo>
                  <a:pt x="432" y="106"/>
                </a:lnTo>
                <a:lnTo>
                  <a:pt x="423" y="130"/>
                </a:lnTo>
                <a:lnTo>
                  <a:pt x="423" y="146"/>
                </a:lnTo>
                <a:lnTo>
                  <a:pt x="414" y="162"/>
                </a:lnTo>
                <a:lnTo>
                  <a:pt x="405" y="178"/>
                </a:lnTo>
                <a:lnTo>
                  <a:pt x="396" y="202"/>
                </a:lnTo>
                <a:lnTo>
                  <a:pt x="387" y="226"/>
                </a:lnTo>
                <a:lnTo>
                  <a:pt x="369" y="242"/>
                </a:lnTo>
                <a:lnTo>
                  <a:pt x="369" y="266"/>
                </a:lnTo>
                <a:lnTo>
                  <a:pt x="360" y="290"/>
                </a:lnTo>
                <a:lnTo>
                  <a:pt x="342" y="306"/>
                </a:lnTo>
                <a:lnTo>
                  <a:pt x="342" y="330"/>
                </a:lnTo>
                <a:lnTo>
                  <a:pt x="333" y="362"/>
                </a:lnTo>
                <a:lnTo>
                  <a:pt x="324" y="386"/>
                </a:lnTo>
                <a:lnTo>
                  <a:pt x="306" y="410"/>
                </a:lnTo>
                <a:lnTo>
                  <a:pt x="297" y="442"/>
                </a:lnTo>
                <a:lnTo>
                  <a:pt x="297" y="466"/>
                </a:lnTo>
                <a:lnTo>
                  <a:pt x="279" y="498"/>
                </a:lnTo>
                <a:lnTo>
                  <a:pt x="270" y="530"/>
                </a:lnTo>
                <a:lnTo>
                  <a:pt x="261" y="554"/>
                </a:lnTo>
                <a:lnTo>
                  <a:pt x="243" y="578"/>
                </a:lnTo>
                <a:lnTo>
                  <a:pt x="225" y="594"/>
                </a:lnTo>
                <a:lnTo>
                  <a:pt x="207" y="634"/>
                </a:lnTo>
                <a:lnTo>
                  <a:pt x="198" y="650"/>
                </a:lnTo>
                <a:lnTo>
                  <a:pt x="180" y="674"/>
                </a:lnTo>
                <a:lnTo>
                  <a:pt x="162" y="690"/>
                </a:lnTo>
                <a:lnTo>
                  <a:pt x="135" y="722"/>
                </a:lnTo>
                <a:lnTo>
                  <a:pt x="99" y="754"/>
                </a:lnTo>
                <a:lnTo>
                  <a:pt x="72" y="770"/>
                </a:lnTo>
                <a:lnTo>
                  <a:pt x="54" y="778"/>
                </a:lnTo>
                <a:lnTo>
                  <a:pt x="36" y="794"/>
                </a:lnTo>
                <a:lnTo>
                  <a:pt x="18" y="802"/>
                </a:lnTo>
                <a:lnTo>
                  <a:pt x="0" y="810"/>
                </a:lnTo>
              </a:path>
            </a:pathLst>
          </a:custGeom>
          <a:noFill/>
          <a:ln w="12700" cap="rnd" cmpd="sng">
            <a:solidFill>
              <a:srgbClr val="A2C1FE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852487" y="4575175"/>
            <a:ext cx="831850" cy="1073150"/>
          </a:xfrm>
          <a:custGeom>
            <a:avLst/>
            <a:gdLst/>
            <a:ahLst/>
            <a:cxnLst/>
            <a:rect l="l" t="t" r="r" b="b"/>
            <a:pathLst>
              <a:path w="622" h="801" extrusionOk="0">
                <a:moveTo>
                  <a:pt x="621" y="0"/>
                </a:moveTo>
                <a:lnTo>
                  <a:pt x="621" y="24"/>
                </a:lnTo>
                <a:lnTo>
                  <a:pt x="621" y="40"/>
                </a:lnTo>
                <a:lnTo>
                  <a:pt x="621" y="56"/>
                </a:lnTo>
                <a:lnTo>
                  <a:pt x="612" y="88"/>
                </a:lnTo>
                <a:lnTo>
                  <a:pt x="612" y="120"/>
                </a:lnTo>
                <a:lnTo>
                  <a:pt x="603" y="144"/>
                </a:lnTo>
                <a:lnTo>
                  <a:pt x="603" y="160"/>
                </a:lnTo>
                <a:lnTo>
                  <a:pt x="594" y="200"/>
                </a:lnTo>
                <a:lnTo>
                  <a:pt x="594" y="216"/>
                </a:lnTo>
                <a:lnTo>
                  <a:pt x="585" y="240"/>
                </a:lnTo>
                <a:lnTo>
                  <a:pt x="585" y="264"/>
                </a:lnTo>
                <a:lnTo>
                  <a:pt x="576" y="288"/>
                </a:lnTo>
                <a:lnTo>
                  <a:pt x="567" y="320"/>
                </a:lnTo>
                <a:lnTo>
                  <a:pt x="558" y="352"/>
                </a:lnTo>
                <a:lnTo>
                  <a:pt x="549" y="368"/>
                </a:lnTo>
                <a:lnTo>
                  <a:pt x="540" y="400"/>
                </a:lnTo>
                <a:lnTo>
                  <a:pt x="531" y="416"/>
                </a:lnTo>
                <a:lnTo>
                  <a:pt x="522" y="440"/>
                </a:lnTo>
                <a:lnTo>
                  <a:pt x="504" y="464"/>
                </a:lnTo>
                <a:lnTo>
                  <a:pt x="504" y="480"/>
                </a:lnTo>
                <a:lnTo>
                  <a:pt x="486" y="504"/>
                </a:lnTo>
                <a:lnTo>
                  <a:pt x="477" y="520"/>
                </a:lnTo>
                <a:lnTo>
                  <a:pt x="468" y="536"/>
                </a:lnTo>
                <a:lnTo>
                  <a:pt x="450" y="560"/>
                </a:lnTo>
                <a:lnTo>
                  <a:pt x="432" y="584"/>
                </a:lnTo>
                <a:lnTo>
                  <a:pt x="405" y="600"/>
                </a:lnTo>
                <a:lnTo>
                  <a:pt x="387" y="616"/>
                </a:lnTo>
                <a:lnTo>
                  <a:pt x="369" y="640"/>
                </a:lnTo>
                <a:lnTo>
                  <a:pt x="351" y="648"/>
                </a:lnTo>
                <a:lnTo>
                  <a:pt x="333" y="664"/>
                </a:lnTo>
                <a:lnTo>
                  <a:pt x="315" y="680"/>
                </a:lnTo>
                <a:lnTo>
                  <a:pt x="279" y="688"/>
                </a:lnTo>
                <a:lnTo>
                  <a:pt x="252" y="704"/>
                </a:lnTo>
                <a:lnTo>
                  <a:pt x="225" y="712"/>
                </a:lnTo>
                <a:lnTo>
                  <a:pt x="189" y="728"/>
                </a:lnTo>
                <a:lnTo>
                  <a:pt x="162" y="744"/>
                </a:lnTo>
                <a:lnTo>
                  <a:pt x="135" y="760"/>
                </a:lnTo>
                <a:lnTo>
                  <a:pt x="117" y="760"/>
                </a:lnTo>
                <a:lnTo>
                  <a:pt x="90" y="768"/>
                </a:lnTo>
                <a:lnTo>
                  <a:pt x="63" y="784"/>
                </a:lnTo>
                <a:lnTo>
                  <a:pt x="45" y="784"/>
                </a:lnTo>
                <a:lnTo>
                  <a:pt x="27" y="792"/>
                </a:lnTo>
                <a:lnTo>
                  <a:pt x="0" y="800"/>
                </a:lnTo>
              </a:path>
            </a:pathLst>
          </a:custGeom>
          <a:noFill/>
          <a:ln w="12700" cap="rnd" cmpd="sng">
            <a:solidFill>
              <a:srgbClr val="A2C1FE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814387" y="546100"/>
            <a:ext cx="8645525" cy="5754687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3429000" y="1624012"/>
            <a:ext cx="241300" cy="2381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3411537" y="4041775"/>
            <a:ext cx="296862" cy="312737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4568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"/>
          <p:cNvSpPr txBox="1"/>
          <p:nvPr/>
        </p:nvSpPr>
        <p:spPr>
          <a:xfrm>
            <a:off x="2657475" y="1008062"/>
            <a:ext cx="1397000" cy="118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Bioretention      Cell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3063875" y="4427537"/>
            <a:ext cx="901700" cy="118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Flow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Splitter</a:t>
            </a:r>
            <a:endParaRPr/>
          </a:p>
        </p:txBody>
      </p:sp>
      <p:cxnSp>
        <p:nvCxnSpPr>
          <p:cNvPr id="140" name="Google Shape;140;p4"/>
          <p:cNvCxnSpPr/>
          <p:nvPr/>
        </p:nvCxnSpPr>
        <p:spPr>
          <a:xfrm rot="10800000">
            <a:off x="3549650" y="2816225"/>
            <a:ext cx="0" cy="1384300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55" name="Rectangle 5">
            <a:extLst>
              <a:ext uri="{FF2B5EF4-FFF2-40B4-BE49-F238E27FC236}">
                <a16:creationId xmlns:a16="http://schemas.microsoft.com/office/drawing/2014/main" id="{81FDB448-C328-45F7-FE0B-70662D28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883" y="535781"/>
            <a:ext cx="1952923" cy="577572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</p:spTree>
  </p:cSld>
  <p:clrMapOvr>
    <a:masterClrMapping/>
  </p:clrMapOvr>
  <p:transition spd="slow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558450" y="384700"/>
            <a:ext cx="5420100" cy="11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</a:pPr>
            <a:r>
              <a:rPr lang="en-US" sz="2100" b="1" i="0" u="none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Nitrogen &amp; Pathogen Sources </a:t>
            </a:r>
            <a:br>
              <a:rPr lang="en-US" sz="2100" b="1" i="0" u="none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-US" sz="2100" b="1" i="0" u="none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that contribute to stormwater</a:t>
            </a:r>
            <a:br>
              <a:rPr lang="en-US" sz="2100" b="1" i="0" u="none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</a:br>
            <a:br>
              <a:rPr lang="en-US" sz="2100" b="1" i="0" u="none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n-US" sz="2100" b="1" i="0" u="none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Can we control them at their source?</a:t>
            </a:r>
            <a:endParaRPr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146" name="Google Shape;146;p5" descr="A brown horse standing next to a fenc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275" y="3100387"/>
            <a:ext cx="4403725" cy="32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7137" y="446087"/>
            <a:ext cx="2695575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 descr="A flock of seagulls standing on a dry grass fiel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3250" y="4303712"/>
            <a:ext cx="3349625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86162" y="2281237"/>
            <a:ext cx="3990975" cy="2640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28" y="535781"/>
            <a:ext cx="4339828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1405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1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28" y="535781"/>
            <a:ext cx="4339828" cy="57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3727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1562100" y="609600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1562100" y="1981200"/>
            <a:ext cx="716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8575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9" descr="national_climate_change_7_20090707_15029918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3100" y="-4762"/>
            <a:ext cx="6264275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 txBox="1"/>
          <p:nvPr/>
        </p:nvSpPr>
        <p:spPr>
          <a:xfrm>
            <a:off x="2657475" y="6096000"/>
            <a:ext cx="68580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Image credit: U.S. Global Change Research Program (</a:t>
            </a:r>
            <a:r>
              <a:rPr lang="en-US" sz="1000" b="1" i="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www.globalchange.gov</a:t>
            </a:r>
            <a:r>
              <a:rPr lang="en-US" sz="1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"/>
          <p:cNvSpPr txBox="1"/>
          <p:nvPr/>
        </p:nvSpPr>
        <p:spPr>
          <a:xfrm>
            <a:off x="1441450" y="1149350"/>
            <a:ext cx="7835900" cy="4114800"/>
          </a:xfrm>
          <a:prstGeom prst="rect">
            <a:avLst/>
          </a:prstGeom>
          <a:gradFill>
            <a:gsLst>
              <a:gs pos="0">
                <a:srgbClr val="04258B"/>
              </a:gs>
              <a:gs pos="100000">
                <a:srgbClr val="063DE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2" name="Google Shape;272;p17"/>
          <p:cNvGraphicFramePr/>
          <p:nvPr/>
        </p:nvGraphicFramePr>
        <p:xfrm>
          <a:off x="723900" y="879475"/>
          <a:ext cx="8680452" cy="597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680452" imgH="5978525" progId="MSGraph.Chart.5">
                  <p:embed/>
                </p:oleObj>
              </mc:Choice>
              <mc:Fallback>
                <p:oleObj r:id="rId3" imgW="8680452" imgH="5978525" progId="MSGraph.Chart.5">
                  <p:embed/>
                  <p:pic>
                    <p:nvPicPr>
                      <p:cNvPr id="272" name="Google Shape;272;p1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723900" y="879475"/>
                        <a:ext cx="8680452" cy="597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" name="Google Shape;273;p17"/>
          <p:cNvSpPr txBox="1"/>
          <p:nvPr/>
        </p:nvSpPr>
        <p:spPr>
          <a:xfrm>
            <a:off x="315912" y="338137"/>
            <a:ext cx="9586800" cy="6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Pollutants in Urban Runoff - Pesticides</a:t>
            </a:r>
            <a:endParaRPr/>
          </a:p>
        </p:txBody>
      </p:sp>
      <p:grpSp>
        <p:nvGrpSpPr>
          <p:cNvPr id="274" name="Google Shape;274;p17"/>
          <p:cNvGrpSpPr/>
          <p:nvPr/>
        </p:nvGrpSpPr>
        <p:grpSpPr>
          <a:xfrm>
            <a:off x="1384300" y="1595437"/>
            <a:ext cx="7993062" cy="3065462"/>
            <a:chOff x="872" y="1005"/>
            <a:chExt cx="5035" cy="1931"/>
          </a:xfrm>
        </p:grpSpPr>
        <p:sp>
          <p:nvSpPr>
            <p:cNvPr id="275" name="Google Shape;275;p17"/>
            <p:cNvSpPr txBox="1"/>
            <p:nvPr/>
          </p:nvSpPr>
          <p:spPr>
            <a:xfrm>
              <a:off x="872" y="2717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15%</a:t>
              </a:r>
              <a:endParaRPr/>
            </a:p>
          </p:txBody>
        </p:sp>
        <p:sp>
          <p:nvSpPr>
            <p:cNvPr id="276" name="Google Shape;276;p17"/>
            <p:cNvSpPr txBox="1"/>
            <p:nvPr/>
          </p:nvSpPr>
          <p:spPr>
            <a:xfrm>
              <a:off x="1209" y="2717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15%</a:t>
              </a:r>
              <a:endParaRPr/>
            </a:p>
          </p:txBody>
        </p:sp>
        <p:sp>
          <p:nvSpPr>
            <p:cNvPr id="277" name="Google Shape;277;p17"/>
            <p:cNvSpPr txBox="1"/>
            <p:nvPr/>
          </p:nvSpPr>
          <p:spPr>
            <a:xfrm>
              <a:off x="1561" y="2557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22%</a:t>
              </a:r>
              <a:endParaRPr/>
            </a:p>
          </p:txBody>
        </p:sp>
        <p:sp>
          <p:nvSpPr>
            <p:cNvPr id="278" name="Google Shape;278;p17"/>
            <p:cNvSpPr txBox="1"/>
            <p:nvPr/>
          </p:nvSpPr>
          <p:spPr>
            <a:xfrm>
              <a:off x="1915" y="2453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26%</a:t>
              </a:r>
              <a:endParaRPr/>
            </a:p>
          </p:txBody>
        </p:sp>
        <p:sp>
          <p:nvSpPr>
            <p:cNvPr id="279" name="Google Shape;279;p17"/>
            <p:cNvSpPr txBox="1"/>
            <p:nvPr/>
          </p:nvSpPr>
          <p:spPr>
            <a:xfrm>
              <a:off x="2277" y="2373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29%</a:t>
              </a:r>
              <a:endParaRPr/>
            </a:p>
          </p:txBody>
        </p:sp>
        <p:sp>
          <p:nvSpPr>
            <p:cNvPr id="280" name="Google Shape;280;p17"/>
            <p:cNvSpPr txBox="1"/>
            <p:nvPr/>
          </p:nvSpPr>
          <p:spPr>
            <a:xfrm>
              <a:off x="2629" y="2373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29%</a:t>
              </a:r>
              <a:endParaRPr/>
            </a:p>
          </p:txBody>
        </p:sp>
        <p:sp>
          <p:nvSpPr>
            <p:cNvPr id="281" name="Google Shape;281;p17"/>
            <p:cNvSpPr txBox="1"/>
            <p:nvPr/>
          </p:nvSpPr>
          <p:spPr>
            <a:xfrm>
              <a:off x="2976" y="218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36%</a:t>
              </a:r>
              <a:endParaRPr/>
            </a:p>
          </p:txBody>
        </p:sp>
        <p:sp>
          <p:nvSpPr>
            <p:cNvPr id="282" name="Google Shape;282;p17"/>
            <p:cNvSpPr txBox="1"/>
            <p:nvPr/>
          </p:nvSpPr>
          <p:spPr>
            <a:xfrm>
              <a:off x="3329" y="1981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44%</a:t>
              </a:r>
              <a:endParaRPr/>
            </a:p>
          </p:txBody>
        </p:sp>
        <p:sp>
          <p:nvSpPr>
            <p:cNvPr id="283" name="Google Shape;283;p17"/>
            <p:cNvSpPr txBox="1"/>
            <p:nvPr/>
          </p:nvSpPr>
          <p:spPr>
            <a:xfrm>
              <a:off x="3683" y="1861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49%</a:t>
              </a:r>
              <a:endParaRPr/>
            </a:p>
          </p:txBody>
        </p:sp>
        <p:sp>
          <p:nvSpPr>
            <p:cNvPr id="284" name="Google Shape;284;p17"/>
            <p:cNvSpPr txBox="1"/>
            <p:nvPr/>
          </p:nvSpPr>
          <p:spPr>
            <a:xfrm>
              <a:off x="4043" y="178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52%</a:t>
              </a:r>
              <a:endParaRPr/>
            </a:p>
          </p:txBody>
        </p:sp>
        <p:sp>
          <p:nvSpPr>
            <p:cNvPr id="285" name="Google Shape;285;p17"/>
            <p:cNvSpPr txBox="1"/>
            <p:nvPr/>
          </p:nvSpPr>
          <p:spPr>
            <a:xfrm>
              <a:off x="4397" y="1685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56%</a:t>
              </a:r>
              <a:endParaRPr/>
            </a:p>
          </p:txBody>
        </p:sp>
        <p:sp>
          <p:nvSpPr>
            <p:cNvPr id="286" name="Google Shape;286;p17"/>
            <p:cNvSpPr txBox="1"/>
            <p:nvPr/>
          </p:nvSpPr>
          <p:spPr>
            <a:xfrm>
              <a:off x="4759" y="1605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59%</a:t>
              </a:r>
              <a:endParaRPr/>
            </a:p>
          </p:txBody>
        </p:sp>
        <p:sp>
          <p:nvSpPr>
            <p:cNvPr id="287" name="Google Shape;287;p17"/>
            <p:cNvSpPr txBox="1"/>
            <p:nvPr/>
          </p:nvSpPr>
          <p:spPr>
            <a:xfrm>
              <a:off x="5096" y="1405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67%</a:t>
              </a:r>
              <a:endParaRPr/>
            </a:p>
          </p:txBody>
        </p:sp>
        <p:sp>
          <p:nvSpPr>
            <p:cNvPr id="288" name="Google Shape;288;p17"/>
            <p:cNvSpPr txBox="1"/>
            <p:nvPr/>
          </p:nvSpPr>
          <p:spPr>
            <a:xfrm>
              <a:off x="5456" y="1005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AFD00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rgbClr val="FAFD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82%</a:t>
              </a:r>
              <a:endParaRPr/>
            </a:p>
          </p:txBody>
        </p:sp>
      </p:grpSp>
      <p:sp>
        <p:nvSpPr>
          <p:cNvPr id="289" name="Google Shape;289;p17"/>
          <p:cNvSpPr txBox="1"/>
          <p:nvPr/>
        </p:nvSpPr>
        <p:spPr>
          <a:xfrm rot="-5400000">
            <a:off x="-466725" y="2805112"/>
            <a:ext cx="238125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Percent Occurrence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"/>
          <p:cNvSpPr txBox="1"/>
          <p:nvPr/>
        </p:nvSpPr>
        <p:spPr>
          <a:xfrm>
            <a:off x="1517650" y="1390650"/>
            <a:ext cx="7537500" cy="4457700"/>
          </a:xfrm>
          <a:prstGeom prst="rect">
            <a:avLst/>
          </a:prstGeom>
          <a:gradFill>
            <a:gsLst>
              <a:gs pos="0">
                <a:srgbClr val="04258B"/>
              </a:gs>
              <a:gs pos="100000">
                <a:srgbClr val="063DE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5" name="Google Shape;295;p18"/>
          <p:cNvGraphicFramePr/>
          <p:nvPr/>
        </p:nvGraphicFramePr>
        <p:xfrm>
          <a:off x="800100" y="762000"/>
          <a:ext cx="8431212" cy="603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431212" imgH="6038850" progId="MSGraph.Chart.8">
                  <p:embed/>
                </p:oleObj>
              </mc:Choice>
              <mc:Fallback>
                <p:oleObj r:id="rId3" imgW="8431212" imgH="6038850" progId="MSGraph.Chart.8">
                  <p:embed/>
                  <p:pic>
                    <p:nvPicPr>
                      <p:cNvPr id="295" name="Google Shape;295;p18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800100" y="762000"/>
                        <a:ext cx="8431212" cy="603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" name="Google Shape;296;p18"/>
          <p:cNvSpPr txBox="1"/>
          <p:nvPr/>
        </p:nvSpPr>
        <p:spPr>
          <a:xfrm>
            <a:off x="207962" y="261937"/>
            <a:ext cx="978058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Pollutants in Urban Runoff - Metals &amp; Inorganics</a:t>
            </a:r>
            <a:endParaRPr/>
          </a:p>
        </p:txBody>
      </p:sp>
      <p:grpSp>
        <p:nvGrpSpPr>
          <p:cNvPr id="297" name="Google Shape;297;p18"/>
          <p:cNvGrpSpPr/>
          <p:nvPr/>
        </p:nvGrpSpPr>
        <p:grpSpPr>
          <a:xfrm>
            <a:off x="1530350" y="1379537"/>
            <a:ext cx="7656512" cy="4259262"/>
            <a:chOff x="964" y="629"/>
            <a:chExt cx="4823" cy="2683"/>
          </a:xfrm>
        </p:grpSpPr>
        <p:sp>
          <p:nvSpPr>
            <p:cNvPr id="298" name="Google Shape;298;p18"/>
            <p:cNvSpPr txBox="1"/>
            <p:nvPr/>
          </p:nvSpPr>
          <p:spPr>
            <a:xfrm>
              <a:off x="964" y="3093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12%</a:t>
              </a:r>
              <a:endParaRPr/>
            </a:p>
          </p:txBody>
        </p:sp>
        <p:sp>
          <p:nvSpPr>
            <p:cNvPr id="299" name="Google Shape;299;p18"/>
            <p:cNvSpPr txBox="1"/>
            <p:nvPr/>
          </p:nvSpPr>
          <p:spPr>
            <a:xfrm>
              <a:off x="1386" y="2557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31%</a:t>
              </a:r>
              <a:endParaRPr/>
            </a:p>
          </p:txBody>
        </p:sp>
        <p:sp>
          <p:nvSpPr>
            <p:cNvPr id="300" name="Google Shape;300;p18"/>
            <p:cNvSpPr txBox="1"/>
            <p:nvPr/>
          </p:nvSpPr>
          <p:spPr>
            <a:xfrm>
              <a:off x="1816" y="246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34%</a:t>
              </a:r>
              <a:endParaRPr/>
            </a:p>
          </p:txBody>
        </p:sp>
        <p:sp>
          <p:nvSpPr>
            <p:cNvPr id="301" name="Google Shape;301;p18"/>
            <p:cNvSpPr txBox="1"/>
            <p:nvPr/>
          </p:nvSpPr>
          <p:spPr>
            <a:xfrm>
              <a:off x="2246" y="222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43%</a:t>
              </a:r>
              <a:endParaRPr/>
            </a:p>
          </p:txBody>
        </p:sp>
        <p:sp>
          <p:nvSpPr>
            <p:cNvPr id="302" name="Google Shape;302;p18"/>
            <p:cNvSpPr txBox="1"/>
            <p:nvPr/>
          </p:nvSpPr>
          <p:spPr>
            <a:xfrm>
              <a:off x="3546" y="66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98%</a:t>
              </a:r>
              <a:endParaRPr/>
            </a:p>
          </p:txBody>
        </p:sp>
        <p:sp>
          <p:nvSpPr>
            <p:cNvPr id="303" name="Google Shape;303;p18"/>
            <p:cNvSpPr txBox="1"/>
            <p:nvPr/>
          </p:nvSpPr>
          <p:spPr>
            <a:xfrm>
              <a:off x="5246" y="629"/>
              <a:ext cx="54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100%</a:t>
              </a:r>
              <a:endParaRPr/>
            </a:p>
          </p:txBody>
        </p:sp>
        <p:sp>
          <p:nvSpPr>
            <p:cNvPr id="304" name="Google Shape;304;p18"/>
            <p:cNvSpPr txBox="1"/>
            <p:nvPr/>
          </p:nvSpPr>
          <p:spPr>
            <a:xfrm>
              <a:off x="2677" y="2005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51%</a:t>
              </a:r>
              <a:endParaRPr/>
            </a:p>
          </p:txBody>
        </p:sp>
        <p:sp>
          <p:nvSpPr>
            <p:cNvPr id="305" name="Google Shape;305;p18"/>
            <p:cNvSpPr txBox="1"/>
            <p:nvPr/>
          </p:nvSpPr>
          <p:spPr>
            <a:xfrm>
              <a:off x="3107" y="1157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81%</a:t>
              </a:r>
              <a:endParaRPr/>
            </a:p>
          </p:txBody>
        </p:sp>
        <p:sp>
          <p:nvSpPr>
            <p:cNvPr id="306" name="Google Shape;306;p18"/>
            <p:cNvSpPr txBox="1"/>
            <p:nvPr/>
          </p:nvSpPr>
          <p:spPr>
            <a:xfrm>
              <a:off x="3968" y="66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98%</a:t>
              </a:r>
              <a:endParaRPr/>
            </a:p>
          </p:txBody>
        </p:sp>
        <p:sp>
          <p:nvSpPr>
            <p:cNvPr id="307" name="Google Shape;307;p18"/>
            <p:cNvSpPr txBox="1"/>
            <p:nvPr/>
          </p:nvSpPr>
          <p:spPr>
            <a:xfrm>
              <a:off x="4398" y="66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98%</a:t>
              </a:r>
              <a:endParaRPr/>
            </a:p>
          </p:txBody>
        </p:sp>
        <p:sp>
          <p:nvSpPr>
            <p:cNvPr id="308" name="Google Shape;308;p18"/>
            <p:cNvSpPr txBox="1"/>
            <p:nvPr/>
          </p:nvSpPr>
          <p:spPr>
            <a:xfrm>
              <a:off x="4828" y="66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98%</a:t>
              </a:r>
              <a:endParaRPr/>
            </a:p>
          </p:txBody>
        </p:sp>
      </p:grpSp>
      <p:sp>
        <p:nvSpPr>
          <p:cNvPr id="309" name="Google Shape;309;p18"/>
          <p:cNvSpPr txBox="1"/>
          <p:nvPr/>
        </p:nvSpPr>
        <p:spPr>
          <a:xfrm rot="-5400000">
            <a:off x="-466612" y="3186150"/>
            <a:ext cx="23811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Percent Occurrence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9"/>
          <p:cNvSpPr txBox="1"/>
          <p:nvPr/>
        </p:nvSpPr>
        <p:spPr>
          <a:xfrm>
            <a:off x="1517650" y="996950"/>
            <a:ext cx="7537450" cy="3975100"/>
          </a:xfrm>
          <a:prstGeom prst="rect">
            <a:avLst/>
          </a:prstGeom>
          <a:gradFill>
            <a:gsLst>
              <a:gs pos="0">
                <a:srgbClr val="04258B"/>
              </a:gs>
              <a:gs pos="100000">
                <a:srgbClr val="063DE8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5" name="Google Shape;315;p19"/>
          <p:cNvGraphicFramePr/>
          <p:nvPr/>
        </p:nvGraphicFramePr>
        <p:xfrm>
          <a:off x="882650" y="609600"/>
          <a:ext cx="8385175" cy="604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385175" imgH="6049962" progId="MSGraph.Chart.5">
                  <p:embed/>
                </p:oleObj>
              </mc:Choice>
              <mc:Fallback>
                <p:oleObj r:id="rId3" imgW="8385175" imgH="6049962" progId="MSGraph.Chart.5">
                  <p:embed/>
                  <p:pic>
                    <p:nvPicPr>
                      <p:cNvPr id="315" name="Google Shape;315;p19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882650" y="609600"/>
                        <a:ext cx="8385175" cy="604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" name="Google Shape;316;p19"/>
          <p:cNvSpPr txBox="1"/>
          <p:nvPr/>
        </p:nvSpPr>
        <p:spPr>
          <a:xfrm>
            <a:off x="207962" y="261937"/>
            <a:ext cx="9780587" cy="51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Pollutants in Urban Runoff - PAHs, PCBs &amp; Plasticizer</a:t>
            </a:r>
            <a:endParaRPr/>
          </a:p>
        </p:txBody>
      </p:sp>
      <p:grpSp>
        <p:nvGrpSpPr>
          <p:cNvPr id="317" name="Google Shape;317;p19"/>
          <p:cNvGrpSpPr/>
          <p:nvPr/>
        </p:nvGrpSpPr>
        <p:grpSpPr>
          <a:xfrm>
            <a:off x="1603375" y="1074737"/>
            <a:ext cx="7366000" cy="3763962"/>
            <a:chOff x="1010" y="677"/>
            <a:chExt cx="4640" cy="2371"/>
          </a:xfrm>
        </p:grpSpPr>
        <p:sp>
          <p:nvSpPr>
            <p:cNvPr id="318" name="Google Shape;318;p19"/>
            <p:cNvSpPr txBox="1"/>
            <p:nvPr/>
          </p:nvSpPr>
          <p:spPr>
            <a:xfrm>
              <a:off x="1010" y="282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12%</a:t>
              </a:r>
              <a:endParaRPr/>
            </a:p>
          </p:txBody>
        </p:sp>
        <p:sp>
          <p:nvSpPr>
            <p:cNvPr id="319" name="Google Shape;319;p19"/>
            <p:cNvSpPr txBox="1"/>
            <p:nvPr/>
          </p:nvSpPr>
          <p:spPr>
            <a:xfrm>
              <a:off x="1592" y="282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12%</a:t>
              </a:r>
              <a:endParaRPr/>
            </a:p>
          </p:txBody>
        </p:sp>
        <p:sp>
          <p:nvSpPr>
            <p:cNvPr id="320" name="Google Shape;320;p19"/>
            <p:cNvSpPr txBox="1"/>
            <p:nvPr/>
          </p:nvSpPr>
          <p:spPr>
            <a:xfrm>
              <a:off x="2191" y="2701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17%</a:t>
              </a:r>
              <a:endParaRPr/>
            </a:p>
          </p:txBody>
        </p:sp>
        <p:sp>
          <p:nvSpPr>
            <p:cNvPr id="321" name="Google Shape;321;p19"/>
            <p:cNvSpPr txBox="1"/>
            <p:nvPr/>
          </p:nvSpPr>
          <p:spPr>
            <a:xfrm>
              <a:off x="2797" y="2637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19%</a:t>
              </a:r>
              <a:endParaRPr/>
            </a:p>
          </p:txBody>
        </p:sp>
        <p:sp>
          <p:nvSpPr>
            <p:cNvPr id="322" name="Google Shape;322;p19"/>
            <p:cNvSpPr txBox="1"/>
            <p:nvPr/>
          </p:nvSpPr>
          <p:spPr>
            <a:xfrm>
              <a:off x="3404" y="254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23%</a:t>
              </a:r>
              <a:endParaRPr/>
            </a:p>
          </p:txBody>
        </p:sp>
        <p:sp>
          <p:nvSpPr>
            <p:cNvPr id="323" name="Google Shape;323;p19"/>
            <p:cNvSpPr txBox="1"/>
            <p:nvPr/>
          </p:nvSpPr>
          <p:spPr>
            <a:xfrm>
              <a:off x="3994" y="2349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31%</a:t>
              </a:r>
              <a:endParaRPr/>
            </a:p>
          </p:txBody>
        </p:sp>
        <p:sp>
          <p:nvSpPr>
            <p:cNvPr id="324" name="Google Shape;324;p19"/>
            <p:cNvSpPr txBox="1"/>
            <p:nvPr/>
          </p:nvSpPr>
          <p:spPr>
            <a:xfrm>
              <a:off x="4600" y="1941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48%</a:t>
              </a:r>
              <a:endParaRPr/>
            </a:p>
          </p:txBody>
        </p:sp>
        <p:sp>
          <p:nvSpPr>
            <p:cNvPr id="325" name="Google Shape;325;p19"/>
            <p:cNvSpPr txBox="1"/>
            <p:nvPr/>
          </p:nvSpPr>
          <p:spPr>
            <a:xfrm>
              <a:off x="5199" y="677"/>
              <a:ext cx="451" cy="2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475" tIns="44450" rIns="90475" bIns="4445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600"/>
                <a:buFont typeface="Helvetica Neue"/>
                <a:buNone/>
              </a:pPr>
              <a:r>
                <a:rPr lang="en-US" sz="1600" b="1" i="0" u="none">
                  <a:solidFill>
                    <a:schemeClr val="dk2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98%</a:t>
              </a:r>
              <a:endParaRPr/>
            </a:p>
          </p:txBody>
        </p:sp>
      </p:grpSp>
      <p:sp>
        <p:nvSpPr>
          <p:cNvPr id="326" name="Google Shape;326;p19"/>
          <p:cNvSpPr txBox="1"/>
          <p:nvPr/>
        </p:nvSpPr>
        <p:spPr>
          <a:xfrm rot="-5400000">
            <a:off x="-466725" y="2805112"/>
            <a:ext cx="238125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Percent Occurrence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32" descr="street sweeper dus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5" y="2514600"/>
            <a:ext cx="6134100" cy="406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2" descr="Screen Shot 2017-10-26 at 1.16.06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1100" y="-304800"/>
            <a:ext cx="6684962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4"/>
          <p:cNvSpPr txBox="1"/>
          <p:nvPr/>
        </p:nvSpPr>
        <p:spPr>
          <a:xfrm>
            <a:off x="4457700" y="6553200"/>
            <a:ext cx="565785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"/>
              <a:buNone/>
            </a:pPr>
            <a:r>
              <a:rPr lang="en-US" sz="1000" b="1" i="0" u="non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Photo Copyright 1999, Center for Watershed Protection</a:t>
            </a:r>
            <a:endParaRPr/>
          </a:p>
        </p:txBody>
      </p:sp>
      <p:pic>
        <p:nvPicPr>
          <p:cNvPr id="508" name="Google Shape;508;p34" descr="C:\CWP\Karen\Slides\Better Site Design\street u-turn.JPG"/>
          <p:cNvPicPr preferRelativeResize="0"/>
          <p:nvPr/>
        </p:nvPicPr>
        <p:blipFill rotWithShape="1">
          <a:blip r:embed="rId3">
            <a:alphaModFix/>
          </a:blip>
          <a:srcRect l="16084"/>
          <a:stretch/>
        </p:blipFill>
        <p:spPr>
          <a:xfrm>
            <a:off x="0" y="55562"/>
            <a:ext cx="10287000" cy="687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4"/>
          <p:cNvSpPr txBox="1"/>
          <p:nvPr/>
        </p:nvSpPr>
        <p:spPr>
          <a:xfrm>
            <a:off x="459125" y="5181600"/>
            <a:ext cx="77064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410"/>
              </a:buClr>
              <a:buSzPts val="2800"/>
              <a:buFont typeface="Arial"/>
              <a:buNone/>
            </a:pPr>
            <a:r>
              <a:rPr lang="en-US" sz="3000" b="1" i="0" u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Reduce Impervious Surfaces</a:t>
            </a:r>
            <a:endParaRPr sz="3000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58BD9-B19A-83BF-3499-59029F75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321" y="609600"/>
            <a:ext cx="8424472" cy="1143000"/>
          </a:xfrm>
        </p:spPr>
        <p:txBody>
          <a:bodyPr/>
          <a:lstStyle/>
          <a:p>
            <a:r>
              <a:rPr lang="en-US" sz="2800" dirty="0"/>
              <a:t>Weston &amp; Sampson Phase 1 (2014)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2E786-A25F-164A-7671-64890D2A9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993" y="1933730"/>
            <a:ext cx="8949127" cy="4134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/>
              <a:t>Primarily country drainage with some outfalls (point sources)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Highway runoff from Route 6 into Pilgrim Lake (East Harbor)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Direct discharges to </a:t>
            </a:r>
            <a:r>
              <a:rPr lang="en-US" sz="2000" dirty="0" err="1"/>
              <a:t>Pamet</a:t>
            </a:r>
            <a:r>
              <a:rPr lang="en-US" sz="2000" dirty="0"/>
              <a:t> River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Stormwater infiltration is source of nutrients to groundwater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Stormwater N loading rate 13.5 </a:t>
            </a:r>
            <a:r>
              <a:rPr lang="en-US" sz="2000" dirty="0" err="1"/>
              <a:t>lbs</a:t>
            </a:r>
            <a:r>
              <a:rPr lang="en-US" sz="2000" dirty="0"/>
              <a:t> N/acre-year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Wellfleet MEP 1.5 mg/liter and 37.8 inches/year = 12.8 </a:t>
            </a:r>
            <a:r>
              <a:rPr lang="en-US" sz="2000" dirty="0" err="1"/>
              <a:t>lbs</a:t>
            </a:r>
            <a:r>
              <a:rPr lang="en-US" sz="2000" dirty="0"/>
              <a:t> N/acre-year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12,013 </a:t>
            </a:r>
            <a:r>
              <a:rPr lang="en-US" sz="2000" dirty="0" err="1"/>
              <a:t>lbs</a:t>
            </a:r>
            <a:r>
              <a:rPr lang="en-US" sz="2000" dirty="0"/>
              <a:t> Nitrogen/year from impervious surfaces/stormwater 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Equivalent of 1155 Title 5 </a:t>
            </a:r>
            <a:r>
              <a:rPr lang="en-US" sz="2000" dirty="0" err="1"/>
              <a:t>septics</a:t>
            </a:r>
            <a:r>
              <a:rPr lang="en-US" sz="2000" dirty="0"/>
              <a:t> @ (4.73 kg/year </a:t>
            </a:r>
            <a:r>
              <a:rPr lang="en-US" sz="2000"/>
              <a:t>per septic)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029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35" descr="impervious use.jpg                                             00021DF1Clients                        B3BDF2A7: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350" y="1219200"/>
            <a:ext cx="9001125" cy="5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35"/>
          <p:cNvSpPr txBox="1"/>
          <p:nvPr/>
        </p:nvSpPr>
        <p:spPr>
          <a:xfrm>
            <a:off x="289800" y="228600"/>
            <a:ext cx="97074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ahoma"/>
              <a:buNone/>
            </a:pPr>
            <a:r>
              <a:rPr lang="en-US" sz="3200" b="1" i="0" u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Impervious Area and Types of Development</a:t>
            </a:r>
            <a:endParaRPr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36" descr="Screen Shot 2017-10-26 at 1.18.26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00" y="228600"/>
            <a:ext cx="4597400" cy="3479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21" name="Google Shape;521;p36"/>
          <p:cNvGraphicFramePr/>
          <p:nvPr/>
        </p:nvGraphicFramePr>
        <p:xfrm>
          <a:off x="5372100" y="663575"/>
          <a:ext cx="4383087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383087" imgH="5514975" progId="Photohse.Document">
                  <p:embed/>
                </p:oleObj>
              </mc:Choice>
              <mc:Fallback>
                <p:oleObj r:id="rId4" imgW="4383087" imgH="5514975" progId="Photohse.Document">
                  <p:embed/>
                  <p:pic>
                    <p:nvPicPr>
                      <p:cNvPr id="521" name="Google Shape;521;p36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t="5497" b="12042"/>
                      <a:stretch/>
                    </p:blipFill>
                    <p:spPr>
                      <a:xfrm>
                        <a:off x="5372100" y="663575"/>
                        <a:ext cx="4383087" cy="551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" name="Google Shape;522;p36"/>
          <p:cNvSpPr txBox="1"/>
          <p:nvPr/>
        </p:nvSpPr>
        <p:spPr>
          <a:xfrm>
            <a:off x="647700" y="4038600"/>
            <a:ext cx="3733800" cy="224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sz="2600" b="1" i="0" u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connected impervious surfaces increase volumes and rates of stormwater runoff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7"/>
          <p:cNvSpPr txBox="1"/>
          <p:nvPr/>
        </p:nvSpPr>
        <p:spPr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37"/>
          <p:cNvSpPr txBox="1"/>
          <p:nvPr/>
        </p:nvSpPr>
        <p:spPr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37"/>
          <p:cNvSpPr txBox="1"/>
          <p:nvPr/>
        </p:nvSpPr>
        <p:spPr>
          <a:xfrm>
            <a:off x="4457700" y="6553200"/>
            <a:ext cx="565785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"/>
              <a:buNone/>
            </a:pPr>
            <a:r>
              <a:rPr lang="en-US" sz="1000" b="1" i="0" u="none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Photo Copyright 1999, Center for Watershed Protection</a:t>
            </a:r>
            <a:endParaRPr/>
          </a:p>
        </p:txBody>
      </p:sp>
      <p:pic>
        <p:nvPicPr>
          <p:cNvPr id="533" name="Google Shape;533;p37" descr="C:\Ewb\BMP slides\dry well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975" y="0"/>
            <a:ext cx="8358187" cy="658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4"/>
          <p:cNvSpPr txBox="1"/>
          <p:nvPr/>
        </p:nvSpPr>
        <p:spPr>
          <a:xfrm>
            <a:off x="822325" y="342900"/>
            <a:ext cx="4624387" cy="94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Dry Well Infiltration of Roof Runoff</a:t>
            </a:r>
            <a:endParaRPr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590" name="Google Shape;590;p44"/>
          <p:cNvSpPr txBox="1"/>
          <p:nvPr/>
        </p:nvSpPr>
        <p:spPr>
          <a:xfrm>
            <a:off x="225425" y="5302250"/>
            <a:ext cx="5130800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Disconnection of Rooftop Runoff to Vegetated Swale</a:t>
            </a:r>
            <a:endParaRPr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1" name="Google Shape;59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3188" y="1562100"/>
            <a:ext cx="2935287" cy="364172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4"/>
          <p:cNvSpPr txBox="1"/>
          <p:nvPr/>
        </p:nvSpPr>
        <p:spPr>
          <a:xfrm>
            <a:off x="1441150" y="4839675"/>
            <a:ext cx="10239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DC85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FBDC85"/>
                </a:solidFill>
                <a:latin typeface="Arial"/>
                <a:ea typeface="Arial"/>
                <a:cs typeface="Arial"/>
                <a:sym typeface="Arial"/>
              </a:rPr>
              <a:t>Source: CWP</a:t>
            </a:r>
            <a:endParaRPr/>
          </a:p>
        </p:txBody>
      </p:sp>
      <p:pic>
        <p:nvPicPr>
          <p:cNvPr id="593" name="Google Shape;593;p44" descr="cistern_sketch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6450" y="303212"/>
            <a:ext cx="4114800" cy="615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4"/>
          <p:cNvSpPr txBox="1"/>
          <p:nvPr/>
        </p:nvSpPr>
        <p:spPr>
          <a:xfrm>
            <a:off x="5832475" y="6219825"/>
            <a:ext cx="2682875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DC85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FBDC85"/>
                </a:solidFill>
                <a:latin typeface="Arial"/>
                <a:ea typeface="Arial"/>
                <a:cs typeface="Arial"/>
                <a:sym typeface="Arial"/>
              </a:rPr>
              <a:t>Source: Horsley Witten Group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50" descr="X:\slideshows\Ipswich\Nov2002\jpg\stormtech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825"/>
            <a:ext cx="10287000" cy="6100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p52" descr="AberdeenMDsidepark"/>
          <p:cNvPicPr preferRelativeResize="0"/>
          <p:nvPr/>
        </p:nvPicPr>
        <p:blipFill rotWithShape="1">
          <a:blip r:embed="rId3">
            <a:alphaModFix/>
          </a:blip>
          <a:srcRect l="10519"/>
          <a:stretch/>
        </p:blipFill>
        <p:spPr>
          <a:xfrm>
            <a:off x="157162" y="1793875"/>
            <a:ext cx="4983162" cy="33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2" descr="parkSpace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2512" y="3011487"/>
            <a:ext cx="51435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2" descr="gravPave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8312" y="1189037"/>
            <a:ext cx="41148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52"/>
          <p:cNvSpPr txBox="1">
            <a:spLocks noGrp="1"/>
          </p:cNvSpPr>
          <p:nvPr>
            <p:ph type="title"/>
          </p:nvPr>
        </p:nvSpPr>
        <p:spPr>
          <a:xfrm>
            <a:off x="727075" y="-4762"/>
            <a:ext cx="87439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en-US" sz="3600" b="1" i="0" u="none"/>
              <a:t>Permeable Pavement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4"/>
          <p:cNvSpPr txBox="1"/>
          <p:nvPr/>
        </p:nvSpPr>
        <p:spPr>
          <a:xfrm>
            <a:off x="889000" y="200025"/>
            <a:ext cx="7026275" cy="123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en-US" sz="3600" b="1" i="0" u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Vegetated Swales</a:t>
            </a:r>
            <a:br>
              <a:rPr lang="en-US" sz="4000" b="1" i="0" u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</a:br>
            <a:r>
              <a:rPr lang="en-US" sz="3200" b="1" i="0" u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Conveyance, Treatment, Infiltration</a:t>
            </a:r>
            <a:endParaRPr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43" name="Google Shape;743;p54"/>
          <p:cNvSpPr txBox="1"/>
          <p:nvPr/>
        </p:nvSpPr>
        <p:spPr>
          <a:xfrm>
            <a:off x="339725" y="1997950"/>
            <a:ext cx="5199000" cy="44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Roadside swales (“country drainage”) for lower density and small-scale projects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small parking lots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Mild side slopes and flat longitudinal slopes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Provides area for snow storage &amp; snowmelt treatment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4" name="Google Shape;744;p54" descr="lawnSwale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0887" y="1955100"/>
            <a:ext cx="4114800" cy="45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55"/>
          <p:cNvGrpSpPr/>
          <p:nvPr/>
        </p:nvGrpSpPr>
        <p:grpSpPr>
          <a:xfrm>
            <a:off x="5764212" y="1036637"/>
            <a:ext cx="4522787" cy="2819400"/>
            <a:chOff x="2971" y="616"/>
            <a:chExt cx="2532" cy="1776"/>
          </a:xfrm>
        </p:grpSpPr>
        <p:pic>
          <p:nvPicPr>
            <p:cNvPr id="751" name="Google Shape;751;p55" descr="gardenRain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71" y="616"/>
              <a:ext cx="2532" cy="1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2" name="Google Shape;752;p55"/>
            <p:cNvSpPr txBox="1"/>
            <p:nvPr/>
          </p:nvSpPr>
          <p:spPr>
            <a:xfrm>
              <a:off x="3980" y="2189"/>
              <a:ext cx="1497" cy="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DC85"/>
                </a:buClr>
                <a:buSzPts val="1200"/>
                <a:buFont typeface="Century Gothic"/>
                <a:buNone/>
              </a:pPr>
              <a:r>
                <a:rPr lang="en-US" sz="1200" b="1" i="0" u="none">
                  <a:solidFill>
                    <a:srgbClr val="FBDC8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Source: Larry Gavin</a:t>
              </a:r>
              <a:endParaRPr/>
            </a:p>
          </p:txBody>
        </p:sp>
      </p:grpSp>
      <p:sp>
        <p:nvSpPr>
          <p:cNvPr id="753" name="Google Shape;753;p55"/>
          <p:cNvSpPr txBox="1">
            <a:spLocks noGrp="1"/>
          </p:cNvSpPr>
          <p:nvPr>
            <p:ph type="title"/>
          </p:nvPr>
        </p:nvSpPr>
        <p:spPr>
          <a:xfrm>
            <a:off x="514350" y="52387"/>
            <a:ext cx="9258300" cy="817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en-US" sz="3600" b="1" i="0" u="none"/>
              <a:t>Bioretention Applications</a:t>
            </a:r>
            <a:endParaRPr/>
          </a:p>
        </p:txBody>
      </p:sp>
      <p:sp>
        <p:nvSpPr>
          <p:cNvPr id="754" name="Google Shape;754;p55"/>
          <p:cNvSpPr txBox="1"/>
          <p:nvPr/>
        </p:nvSpPr>
        <p:spPr>
          <a:xfrm>
            <a:off x="684212" y="1201737"/>
            <a:ext cx="4173537" cy="220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Parking lot islands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Median strips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Residential lots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Century Gothic"/>
              <a:buChar char="•"/>
            </a:pPr>
            <a:r>
              <a:rPr lang="en-US" sz="2600" i="0" u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Office parks</a:t>
            </a:r>
            <a:endParaRPr sz="2600">
              <a:solidFill>
                <a:srgbClr val="66666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5" name="Google Shape;755;p55" descr="Lombard-Backlo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57625"/>
            <a:ext cx="7715250" cy="3000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6" name="Google Shape;756;p55"/>
          <p:cNvGrpSpPr/>
          <p:nvPr/>
        </p:nvGrpSpPr>
        <p:grpSpPr>
          <a:xfrm>
            <a:off x="5132387" y="3863975"/>
            <a:ext cx="5149850" cy="3001962"/>
            <a:chOff x="2006" y="2133"/>
            <a:chExt cx="2883" cy="1929"/>
          </a:xfrm>
        </p:grpSpPr>
        <p:pic>
          <p:nvPicPr>
            <p:cNvPr id="757" name="Google Shape;757;p55" descr="gardenRain3_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09" y="2133"/>
              <a:ext cx="2880" cy="19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8" name="Google Shape;758;p55"/>
            <p:cNvSpPr txBox="1"/>
            <p:nvPr/>
          </p:nvSpPr>
          <p:spPr>
            <a:xfrm>
              <a:off x="2006" y="3884"/>
              <a:ext cx="1220" cy="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DC85"/>
                </a:buClr>
                <a:buSzPts val="1200"/>
                <a:buFont typeface="Century Gothic"/>
                <a:buNone/>
              </a:pPr>
              <a:r>
                <a:rPr lang="en-US" sz="1200" b="1" i="0" u="none">
                  <a:solidFill>
                    <a:srgbClr val="FBDC8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Source:  LID Center</a:t>
              </a:r>
              <a:endParaRPr/>
            </a:p>
          </p:txBody>
        </p:sp>
      </p:grpSp>
    </p:spTree>
  </p:cSld>
  <p:clrMapOvr>
    <a:masterClrMapping/>
  </p:clrMapOvr>
  <p:transition spd="slow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58" descr="g stre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8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0EF3AC-CAA7-65F8-A8D0-A0F462585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935"/>
            <a:ext cx="10287000" cy="539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54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59" descr="g street-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5875" y="85725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70"/>
          <p:cNvSpPr txBox="1">
            <a:spLocks noGrp="1"/>
          </p:cNvSpPr>
          <p:nvPr>
            <p:ph type="title"/>
          </p:nvPr>
        </p:nvSpPr>
        <p:spPr>
          <a:xfrm>
            <a:off x="1671637" y="790575"/>
            <a:ext cx="6943725" cy="598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25" tIns="77125" rIns="77125" bIns="771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</a:pPr>
            <a:r>
              <a:rPr lang="en-US" sz="3000" b="1" i="0" u="none"/>
              <a:t>Case Study:  Bioretention - Cotuit Town Dock</a:t>
            </a:r>
            <a:endParaRPr sz="3000"/>
          </a:p>
        </p:txBody>
      </p:sp>
      <p:sp>
        <p:nvSpPr>
          <p:cNvPr id="860" name="Google Shape;860;p70"/>
          <p:cNvSpPr txBox="1">
            <a:spLocks noGrp="1"/>
          </p:cNvSpPr>
          <p:nvPr>
            <p:ph type="body" idx="1"/>
          </p:nvPr>
        </p:nvSpPr>
        <p:spPr>
          <a:xfrm>
            <a:off x="1671637" y="1885950"/>
            <a:ext cx="6943725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25" tIns="77125" rIns="77125" bIns="77125" anchor="t" anchorCtr="0">
            <a:noAutofit/>
          </a:bodyPr>
          <a:lstStyle/>
          <a:p>
            <a:pPr marL="28575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1" name="Google Shape;86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550" y="1663700"/>
            <a:ext cx="6516687" cy="3897312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70"/>
          <p:cNvSpPr txBox="1"/>
          <p:nvPr/>
        </p:nvSpPr>
        <p:spPr>
          <a:xfrm>
            <a:off x="1733550" y="5330825"/>
            <a:ext cx="202565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25" tIns="77125" rIns="77125" bIns="77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sz="1000" b="1" i="0" u="none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i="0" u="none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70"/>
          <p:cNvSpPr txBox="1"/>
          <p:nvPr/>
        </p:nvSpPr>
        <p:spPr>
          <a:xfrm>
            <a:off x="4371975" y="5338762"/>
            <a:ext cx="3038475" cy="87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25" tIns="77125" rIns="77125" bIns="77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71" descr="Cotuit Town Dock DPW plans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3825" y="534987"/>
            <a:ext cx="7488237" cy="57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72"/>
          <p:cNvSpPr txBox="1">
            <a:spLocks noGrp="1"/>
          </p:cNvSpPr>
          <p:nvPr>
            <p:ph type="title"/>
          </p:nvPr>
        </p:nvSpPr>
        <p:spPr>
          <a:xfrm>
            <a:off x="1562100" y="609600"/>
            <a:ext cx="716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72"/>
          <p:cNvSpPr txBox="1">
            <a:spLocks noGrp="1"/>
          </p:cNvSpPr>
          <p:nvPr>
            <p:ph type="body" idx="1"/>
          </p:nvPr>
        </p:nvSpPr>
        <p:spPr>
          <a:xfrm>
            <a:off x="1562100" y="1981200"/>
            <a:ext cx="7162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285750" lvl="0" indent="-133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5" name="Google Shape;875;p72" descr="oyster place constructio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8625" y="534987"/>
            <a:ext cx="4338637" cy="57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73" descr="Oyster Place bio 0115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8625" y="534987"/>
            <a:ext cx="4338637" cy="57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74"/>
          <p:cNvSpPr txBox="1"/>
          <p:nvPr/>
        </p:nvSpPr>
        <p:spPr>
          <a:xfrm>
            <a:off x="5057775" y="3103562"/>
            <a:ext cx="1857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6" name="Google Shape;886;p74" descr="Oyster place inlet oils on wat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8625" y="534987"/>
            <a:ext cx="4338637" cy="57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Google Shape;891;p75" descr="Cotuit Town Dock pic w sign cropp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9887" y="534987"/>
            <a:ext cx="7000875" cy="57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76" descr="Cotuit Town Dock pic w sign cropp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5" y="534987"/>
            <a:ext cx="7002462" cy="5788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7" name="Google Shape;897;p76"/>
          <p:cNvCxnSpPr/>
          <p:nvPr/>
        </p:nvCxnSpPr>
        <p:spPr>
          <a:xfrm flipH="1">
            <a:off x="6110287" y="4841875"/>
            <a:ext cx="1214437" cy="149225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898" name="Google Shape;898;p76"/>
          <p:cNvSpPr txBox="1"/>
          <p:nvPr/>
        </p:nvSpPr>
        <p:spPr>
          <a:xfrm>
            <a:off x="7324725" y="4640262"/>
            <a:ext cx="2962275" cy="71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Fertigation Well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9" name="Google Shape;899;p76"/>
          <p:cNvCxnSpPr/>
          <p:nvPr/>
        </p:nvCxnSpPr>
        <p:spPr>
          <a:xfrm rot="10800000">
            <a:off x="7031037" y="747712"/>
            <a:ext cx="1069975" cy="179387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900" name="Google Shape;900;p76"/>
          <p:cNvSpPr txBox="1"/>
          <p:nvPr/>
        </p:nvSpPr>
        <p:spPr>
          <a:xfrm>
            <a:off x="7324725" y="1120775"/>
            <a:ext cx="2568575" cy="102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solar panel connected to water pump in well</a:t>
            </a:r>
            <a:endParaRPr/>
          </a:p>
        </p:txBody>
      </p:sp>
      <p:sp>
        <p:nvSpPr>
          <p:cNvPr id="901" name="Google Shape;901;p76"/>
          <p:cNvSpPr txBox="1"/>
          <p:nvPr/>
        </p:nvSpPr>
        <p:spPr>
          <a:xfrm>
            <a:off x="7324725" y="2397125"/>
            <a:ext cx="2568575" cy="263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Captures groundwater with nitrogen and pumps to bioretention cell for treatment during sunny days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02" name="Google Shape;902;p76"/>
          <p:cNvCxnSpPr/>
          <p:nvPr/>
        </p:nvCxnSpPr>
        <p:spPr>
          <a:xfrm flipH="1">
            <a:off x="2389187" y="4991100"/>
            <a:ext cx="3322637" cy="1131887"/>
          </a:xfrm>
          <a:prstGeom prst="straightConnector1">
            <a:avLst/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78" descr="IMG_529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7"/>
          <p:cNvSpPr txBox="1"/>
          <p:nvPr/>
        </p:nvSpPr>
        <p:spPr>
          <a:xfrm>
            <a:off x="400050" y="823912"/>
            <a:ext cx="5067300" cy="455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Pumped PRB conceptual/wellfleet</a:t>
            </a:r>
            <a:endParaRPr/>
          </a:p>
        </p:txBody>
      </p:sp>
      <p:pic>
        <p:nvPicPr>
          <p:cNvPr id="908" name="Google Shape;908;p77" descr="A close up of a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60700"/>
            <a:ext cx="11485562" cy="414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77" descr="A close up of a flower garde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0637"/>
            <a:ext cx="7527925" cy="3916362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77"/>
          <p:cNvSpPr txBox="1"/>
          <p:nvPr/>
        </p:nvSpPr>
        <p:spPr>
          <a:xfrm>
            <a:off x="498475" y="3429000"/>
            <a:ext cx="85725" cy="26050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77"/>
          <p:cNvSpPr txBox="1"/>
          <p:nvPr/>
        </p:nvSpPr>
        <p:spPr>
          <a:xfrm>
            <a:off x="7727950" y="1046162"/>
            <a:ext cx="2239962" cy="300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Stormwater Wetland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endParaRPr sz="2300" b="1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pump &amp; treat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N-enriched groundwater between storm events</a:t>
            </a:r>
            <a:endParaRPr/>
          </a:p>
        </p:txBody>
      </p:sp>
      <p:cxnSp>
        <p:nvCxnSpPr>
          <p:cNvPr id="912" name="Google Shape;912;p77"/>
          <p:cNvCxnSpPr/>
          <p:nvPr/>
        </p:nvCxnSpPr>
        <p:spPr>
          <a:xfrm rot="10800000" flipH="1">
            <a:off x="541337" y="3060700"/>
            <a:ext cx="1574800" cy="200025"/>
          </a:xfrm>
          <a:prstGeom prst="straightConnector1">
            <a:avLst/>
          </a:prstGeom>
          <a:noFill/>
          <a:ln w="57150" cap="flat" cmpd="sng">
            <a:solidFill>
              <a:schemeClr val="dk2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913" name="Google Shape;913;p77"/>
          <p:cNvSpPr txBox="1"/>
          <p:nvPr/>
        </p:nvSpPr>
        <p:spPr>
          <a:xfrm>
            <a:off x="2357437" y="4881562"/>
            <a:ext cx="1581150" cy="8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Groundwater</a:t>
            </a:r>
            <a:endParaRPr/>
          </a:p>
        </p:txBody>
      </p:sp>
      <p:pic>
        <p:nvPicPr>
          <p:cNvPr id="914" name="Google Shape;914;p77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2675" y="5254625"/>
            <a:ext cx="1349375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77"/>
          <p:cNvSpPr txBox="1"/>
          <p:nvPr/>
        </p:nvSpPr>
        <p:spPr>
          <a:xfrm>
            <a:off x="635000" y="4106862"/>
            <a:ext cx="8953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Well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f82934589_0_62"/>
          <p:cNvSpPr txBox="1">
            <a:spLocks noGrp="1"/>
          </p:cNvSpPr>
          <p:nvPr>
            <p:ph type="title"/>
          </p:nvPr>
        </p:nvSpPr>
        <p:spPr>
          <a:xfrm>
            <a:off x="857250" y="762000"/>
            <a:ext cx="88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/>
              <a:t>Summary of Stormwater Runoff Pollutant Effects</a:t>
            </a:r>
            <a:endParaRPr sz="4000" b="1"/>
          </a:p>
        </p:txBody>
      </p:sp>
      <p:sp>
        <p:nvSpPr>
          <p:cNvPr id="259" name="Google Shape;259;g9f82934589_0_62"/>
          <p:cNvSpPr txBox="1">
            <a:spLocks noGrp="1"/>
          </p:cNvSpPr>
          <p:nvPr>
            <p:ph type="body" idx="1"/>
          </p:nvPr>
        </p:nvSpPr>
        <p:spPr>
          <a:xfrm>
            <a:off x="800100" y="2743200"/>
            <a:ext cx="8315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457200" lvl="0" indent="-393700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Sediment</a:t>
            </a:r>
            <a:endParaRPr sz="2600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Thermal Stress</a:t>
            </a:r>
            <a:endParaRPr sz="2600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Nutrients</a:t>
            </a:r>
            <a:endParaRPr sz="2600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Oxygen-Demanding Organics</a:t>
            </a:r>
            <a:endParaRPr sz="2600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Toxic Substances</a:t>
            </a:r>
            <a:endParaRPr sz="2600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Pathogens</a:t>
            </a:r>
            <a:endParaRPr sz="2600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Century Gothic"/>
              <a:buChar char="●"/>
            </a:pPr>
            <a:r>
              <a:rPr lang="en-US" sz="2600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Stream Discharge</a:t>
            </a:r>
            <a:endParaRPr sz="2600">
              <a:solidFill>
                <a:srgbClr val="9999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60" name="Google Shape;260;g9f82934589_0_62"/>
          <p:cNvCxnSpPr/>
          <p:nvPr/>
        </p:nvCxnSpPr>
        <p:spPr>
          <a:xfrm>
            <a:off x="1050925" y="2362200"/>
            <a:ext cx="8015400" cy="0"/>
          </a:xfrm>
          <a:prstGeom prst="straightConnector1">
            <a:avLst/>
          </a:prstGeom>
          <a:noFill/>
          <a:ln w="38100" cap="flat" cmpd="dbl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ooden, trash&#10;&#10;Description automatically generated">
            <a:extLst>
              <a:ext uri="{FF2B5EF4-FFF2-40B4-BE49-F238E27FC236}">
                <a16:creationId xmlns:a16="http://schemas.microsoft.com/office/drawing/2014/main" id="{297F92F8-5AFD-601F-748B-F568EFDF5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89" y="988910"/>
            <a:ext cx="3057320" cy="4092864"/>
          </a:xfrm>
          <a:prstGeom prst="rect">
            <a:avLst/>
          </a:prstGeom>
        </p:spPr>
      </p:pic>
      <p:pic>
        <p:nvPicPr>
          <p:cNvPr id="11" name="Picture 10" descr="A picture containing brick, stone&#10;&#10;Description automatically generated">
            <a:extLst>
              <a:ext uri="{FF2B5EF4-FFF2-40B4-BE49-F238E27FC236}">
                <a16:creationId xmlns:a16="http://schemas.microsoft.com/office/drawing/2014/main" id="{9E09EA21-4C8D-A8EA-1750-F6E13001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79" y="2292636"/>
            <a:ext cx="2810205" cy="4664941"/>
          </a:xfrm>
          <a:prstGeom prst="rect">
            <a:avLst/>
          </a:prstGeom>
        </p:spPr>
      </p:pic>
      <p:pic>
        <p:nvPicPr>
          <p:cNvPr id="13" name="Picture 12" descr="A picture containing grass, outdoor, tree, ground&#10;&#10;Description automatically generated">
            <a:extLst>
              <a:ext uri="{FF2B5EF4-FFF2-40B4-BE49-F238E27FC236}">
                <a16:creationId xmlns:a16="http://schemas.microsoft.com/office/drawing/2014/main" id="{B4C32B98-D252-2309-0AFE-8704804FE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88910"/>
            <a:ext cx="3012016" cy="30047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F0EEF7-A0DE-90C1-BF32-5D41DE8CD0BA}"/>
              </a:ext>
            </a:extLst>
          </p:cNvPr>
          <p:cNvSpPr txBox="1"/>
          <p:nvPr/>
        </p:nvSpPr>
        <p:spPr>
          <a:xfrm>
            <a:off x="304800" y="207818"/>
            <a:ext cx="9337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Stormwater Practices for Smaller Projects (Residential)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575CC-0095-1B42-4207-5933CB38E82F}"/>
              </a:ext>
            </a:extLst>
          </p:cNvPr>
          <p:cNvSpPr txBox="1"/>
          <p:nvPr/>
        </p:nvSpPr>
        <p:spPr>
          <a:xfrm>
            <a:off x="320985" y="4317329"/>
            <a:ext cx="3012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Rain Garden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178FF-2CBE-8045-A885-2F74F878F2BF}"/>
              </a:ext>
            </a:extLst>
          </p:cNvPr>
          <p:cNvSpPr txBox="1"/>
          <p:nvPr/>
        </p:nvSpPr>
        <p:spPr>
          <a:xfrm>
            <a:off x="3486812" y="1316182"/>
            <a:ext cx="2844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Infiltration of Roof Runoff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3E7C0C-3011-49C7-4A7D-BCBDFEFAABFD}"/>
              </a:ext>
            </a:extLst>
          </p:cNvPr>
          <p:cNvSpPr txBox="1"/>
          <p:nvPr/>
        </p:nvSpPr>
        <p:spPr>
          <a:xfrm>
            <a:off x="6800189" y="5403273"/>
            <a:ext cx="2842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Rain Barrel – Use for Irrigation</a:t>
            </a:r>
          </a:p>
        </p:txBody>
      </p:sp>
    </p:spTree>
    <p:extLst>
      <p:ext uri="{BB962C8B-B14F-4D97-AF65-F5344CB8AC3E}">
        <p14:creationId xmlns:p14="http://schemas.microsoft.com/office/powerpoint/2010/main" val="937102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10;p50" descr="X:\slideshows\Ipswich\Nov2002\jpg\stormtech.jpg">
            <a:extLst>
              <a:ext uri="{FF2B5EF4-FFF2-40B4-BE49-F238E27FC236}">
                <a16:creationId xmlns:a16="http://schemas.microsoft.com/office/drawing/2014/main" id="{BFD6D16E-C03A-8A34-8D85-18E09D13BD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72835"/>
            <a:ext cx="5403273" cy="266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76;p58" descr="g street">
            <a:extLst>
              <a:ext uri="{FF2B5EF4-FFF2-40B4-BE49-F238E27FC236}">
                <a16:creationId xmlns:a16="http://schemas.microsoft.com/office/drawing/2014/main" id="{A9C94863-3221-C5D3-62AD-633ED59A0E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3500" y="3732797"/>
            <a:ext cx="4308809" cy="312520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F0EC65-C753-C199-166C-756A801708EE}"/>
              </a:ext>
            </a:extLst>
          </p:cNvPr>
          <p:cNvSpPr txBox="1"/>
          <p:nvPr/>
        </p:nvSpPr>
        <p:spPr>
          <a:xfrm>
            <a:off x="5982247" y="1360298"/>
            <a:ext cx="3568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Infiltration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(Subsurface Chambers)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72F11-7D2F-E46D-C7BE-21388AC45FD4}"/>
              </a:ext>
            </a:extLst>
          </p:cNvPr>
          <p:cNvSpPr txBox="1"/>
          <p:nvPr/>
        </p:nvSpPr>
        <p:spPr>
          <a:xfrm>
            <a:off x="332464" y="4073236"/>
            <a:ext cx="4308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Vegetated Practices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(Bioretention, Constructed Wetlands)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E421F-18B5-55DA-00D3-35501E77D80B}"/>
              </a:ext>
            </a:extLst>
          </p:cNvPr>
          <p:cNvSpPr txBox="1"/>
          <p:nvPr/>
        </p:nvSpPr>
        <p:spPr>
          <a:xfrm>
            <a:off x="65809" y="89764"/>
            <a:ext cx="10155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Stormwater Practices for Larger Projects (Businesses, Roads)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89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lush&#10;&#10;Description automatically generated">
            <a:extLst>
              <a:ext uri="{FF2B5EF4-FFF2-40B4-BE49-F238E27FC236}">
                <a16:creationId xmlns:a16="http://schemas.microsoft.com/office/drawing/2014/main" id="{84E056D4-37F8-7991-CB33-91F91FCCF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39942" y="108284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AC1872-E93E-C236-936A-A69E44BA5CC3}"/>
              </a:ext>
            </a:extLst>
          </p:cNvPr>
          <p:cNvSpPr txBox="1"/>
          <p:nvPr/>
        </p:nvSpPr>
        <p:spPr>
          <a:xfrm>
            <a:off x="7447547" y="2370221"/>
            <a:ext cx="2310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 Pond Road</a:t>
            </a:r>
          </a:p>
          <a:p>
            <a:endParaRPr lang="en-US" dirty="0"/>
          </a:p>
          <a:p>
            <a:r>
              <a:rPr lang="en-US" dirty="0"/>
              <a:t>Country Drainage</a:t>
            </a:r>
          </a:p>
        </p:txBody>
      </p:sp>
    </p:spTree>
    <p:extLst>
      <p:ext uri="{BB962C8B-B14F-4D97-AF65-F5344CB8AC3E}">
        <p14:creationId xmlns:p14="http://schemas.microsoft.com/office/powerpoint/2010/main" val="41472568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9CA5F3EA-DC02-14F9-012E-FC65F9065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65175" y="1022313"/>
            <a:ext cx="6537473" cy="4903105"/>
          </a:xfrm>
          <a:prstGeom prst="rect">
            <a:avLst/>
          </a:prstGeom>
        </p:spPr>
      </p:pic>
      <p:pic>
        <p:nvPicPr>
          <p:cNvPr id="3" name="Picture 2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C0F6A100-DCE3-3004-3D25-342CCCDC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115" y="212016"/>
            <a:ext cx="8578623" cy="643396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37984898-4EB7-2411-9160-492593C3DE29}"/>
              </a:ext>
            </a:extLst>
          </p:cNvPr>
          <p:cNvSpPr/>
          <p:nvPr/>
        </p:nvSpPr>
        <p:spPr>
          <a:xfrm flipV="1">
            <a:off x="8496666" y="3156988"/>
            <a:ext cx="197827" cy="38575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81" dirty="0">
              <a:highlight>
                <a:srgbClr val="8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04469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E627D75F-813B-E03F-BD9D-D9352A492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86137" y="623979"/>
            <a:ext cx="7233871" cy="5425404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5D943318-45FB-3FFA-8D0C-D52E34EE2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1156816"/>
            <a:ext cx="5743400" cy="473936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0EA30BDC-0834-E2F8-9D7C-14E00C1D6FC9}"/>
              </a:ext>
            </a:extLst>
          </p:cNvPr>
          <p:cNvSpPr/>
          <p:nvPr/>
        </p:nvSpPr>
        <p:spPr>
          <a:xfrm>
            <a:off x="8015200" y="5085800"/>
            <a:ext cx="342988" cy="89022"/>
          </a:xfrm>
          <a:prstGeom prst="right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81"/>
          </a:p>
        </p:txBody>
      </p:sp>
    </p:spTree>
    <p:extLst>
      <p:ext uri="{BB962C8B-B14F-4D97-AF65-F5344CB8AC3E}">
        <p14:creationId xmlns:p14="http://schemas.microsoft.com/office/powerpoint/2010/main" val="180194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0" descr="The side of a roa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2" y="1308100"/>
            <a:ext cx="2616200" cy="47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0" descr="A car parked on the side of a roa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7312" y="561975"/>
            <a:ext cx="4344987" cy="308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0" descr="A picture containing outdoor, grass, water, r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7312" y="3644900"/>
            <a:ext cx="4483100" cy="32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0" descr="A picture containing outdoor, grass, building, sitt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4437" y="561975"/>
            <a:ext cx="3992562" cy="573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0"/>
          <p:cNvSpPr txBox="1"/>
          <p:nvPr/>
        </p:nvSpPr>
        <p:spPr>
          <a:xfrm>
            <a:off x="266700" y="0"/>
            <a:ext cx="7162800" cy="54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sz="2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TSS = total suspended solids (particulates</a:t>
            </a:r>
            <a:r>
              <a:rPr lang="en-US"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1" descr=" sheen.jpg                                                      00000015Users                          B3BE00EA: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6512" y="-1587"/>
            <a:ext cx="5133975" cy="685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4854" r="28601"/>
          <a:stretch/>
        </p:blipFill>
        <p:spPr>
          <a:xfrm>
            <a:off x="-1" y="440375"/>
            <a:ext cx="6956400" cy="58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 descr="Screen Shot 2017-10-12 at 2.06.0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8137" y="3607650"/>
            <a:ext cx="4521198" cy="247967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"/>
          <p:cNvSpPr txBox="1"/>
          <p:nvPr/>
        </p:nvSpPr>
        <p:spPr>
          <a:xfrm>
            <a:off x="6956425" y="1331912"/>
            <a:ext cx="3035300" cy="118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lang="en-US" sz="23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Pathogens close swimming beaches and shellfish areas</a:t>
            </a:r>
            <a:endParaRPr/>
          </a:p>
        </p:txBody>
      </p:sp>
    </p:spTree>
  </p:cSld>
  <p:clrMapOvr>
    <a:masterClrMapping/>
  </p:clrMapOvr>
  <p:transition spd="slow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hape 79">
            <a:extLst>
              <a:ext uri="{FF2B5EF4-FFF2-40B4-BE49-F238E27FC236}">
                <a16:creationId xmlns:a16="http://schemas.microsoft.com/office/drawing/2014/main" id="{1E2955E8-C517-0B40-9B0E-75DBEA8EC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4646" y="2123035"/>
            <a:ext cx="7377708" cy="1722537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338" name="Shape 80">
            <a:extLst>
              <a:ext uri="{FF2B5EF4-FFF2-40B4-BE49-F238E27FC236}">
                <a16:creationId xmlns:a16="http://schemas.microsoft.com/office/drawing/2014/main" id="{88FC144E-0386-2E41-BA34-64C1BDD50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5621" y="3729038"/>
            <a:ext cx="6075759" cy="2507456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339" name="Shape 81">
            <a:extLst>
              <a:ext uri="{FF2B5EF4-FFF2-40B4-BE49-F238E27FC236}">
                <a16:creationId xmlns:a16="http://schemas.microsoft.com/office/drawing/2014/main" id="{C39B0520-99B5-4C43-8BE1-514AAB8C1E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111A35-671E-FE4B-A8BE-A96377FD8BFE}" type="slidenum">
              <a:rPr lang="en-US" smtClean="0"/>
              <a:pPr/>
              <a:t>8</a:t>
            </a:fld>
            <a:endParaRPr lang="en-US" altLang="en-US" sz="1013">
              <a:solidFill>
                <a:srgbClr val="888888"/>
              </a:solidFill>
            </a:endParaRPr>
          </a:p>
        </p:txBody>
      </p:sp>
      <p:pic>
        <p:nvPicPr>
          <p:cNvPr id="14340" name="pasted-image.pdf">
            <a:extLst>
              <a:ext uri="{FF2B5EF4-FFF2-40B4-BE49-F238E27FC236}">
                <a16:creationId xmlns:a16="http://schemas.microsoft.com/office/drawing/2014/main" id="{8D364103-60C4-CC40-ACDD-25B3588EF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2" y="541139"/>
            <a:ext cx="8679656" cy="577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038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Wide upward diagonal">
            <a:extLst>
              <a:ext uri="{FF2B5EF4-FFF2-40B4-BE49-F238E27FC236}">
                <a16:creationId xmlns:a16="http://schemas.microsoft.com/office/drawing/2014/main" id="{0027FBF0-1DA2-6449-BEAD-7272A0629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773" y="1184077"/>
            <a:ext cx="640259" cy="1146572"/>
          </a:xfrm>
          <a:prstGeom prst="roundRect">
            <a:avLst>
              <a:gd name="adj" fmla="val 12495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3E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63" name="Freeform 3" descr="Large confetti">
            <a:extLst>
              <a:ext uri="{FF2B5EF4-FFF2-40B4-BE49-F238E27FC236}">
                <a16:creationId xmlns:a16="http://schemas.microsoft.com/office/drawing/2014/main" id="{0621717F-BDAC-EA42-AF50-3430DB7D2439}"/>
              </a:ext>
            </a:extLst>
          </p:cNvPr>
          <p:cNvSpPr>
            <a:spLocks/>
          </p:cNvSpPr>
          <p:nvPr/>
        </p:nvSpPr>
        <p:spPr bwMode="auto">
          <a:xfrm>
            <a:off x="5850733" y="1202830"/>
            <a:ext cx="1910060" cy="1230958"/>
          </a:xfrm>
          <a:custGeom>
            <a:avLst/>
            <a:gdLst>
              <a:gd name="T0" fmla="*/ 2147483646 w 1426"/>
              <a:gd name="T1" fmla="*/ 2147483646 h 919"/>
              <a:gd name="T2" fmla="*/ 2147483646 w 1426"/>
              <a:gd name="T3" fmla="*/ 2147483646 h 919"/>
              <a:gd name="T4" fmla="*/ 2147483646 w 1426"/>
              <a:gd name="T5" fmla="*/ 2147483646 h 919"/>
              <a:gd name="T6" fmla="*/ 2147483646 w 1426"/>
              <a:gd name="T7" fmla="*/ 2147483646 h 919"/>
              <a:gd name="T8" fmla="*/ 2147483646 w 1426"/>
              <a:gd name="T9" fmla="*/ 2147483646 h 919"/>
              <a:gd name="T10" fmla="*/ 2147483646 w 1426"/>
              <a:gd name="T11" fmla="*/ 2147483646 h 919"/>
              <a:gd name="T12" fmla="*/ 2147483646 w 1426"/>
              <a:gd name="T13" fmla="*/ 2147483646 h 919"/>
              <a:gd name="T14" fmla="*/ 2147483646 w 1426"/>
              <a:gd name="T15" fmla="*/ 2147483646 h 919"/>
              <a:gd name="T16" fmla="*/ 2147483646 w 1426"/>
              <a:gd name="T17" fmla="*/ 2147483646 h 919"/>
              <a:gd name="T18" fmla="*/ 2147483646 w 1426"/>
              <a:gd name="T19" fmla="*/ 2147483646 h 919"/>
              <a:gd name="T20" fmla="*/ 2147483646 w 1426"/>
              <a:gd name="T21" fmla="*/ 2147483646 h 919"/>
              <a:gd name="T22" fmla="*/ 2147483646 w 1426"/>
              <a:gd name="T23" fmla="*/ 2147483646 h 919"/>
              <a:gd name="T24" fmla="*/ 2147483646 w 1426"/>
              <a:gd name="T25" fmla="*/ 2147483646 h 919"/>
              <a:gd name="T26" fmla="*/ 2147483646 w 1426"/>
              <a:gd name="T27" fmla="*/ 2147483646 h 919"/>
              <a:gd name="T28" fmla="*/ 2147483646 w 1426"/>
              <a:gd name="T29" fmla="*/ 2147483646 h 919"/>
              <a:gd name="T30" fmla="*/ 2147483646 w 1426"/>
              <a:gd name="T31" fmla="*/ 2147483646 h 919"/>
              <a:gd name="T32" fmla="*/ 2147483646 w 1426"/>
              <a:gd name="T33" fmla="*/ 2147483646 h 919"/>
              <a:gd name="T34" fmla="*/ 2147483646 w 1426"/>
              <a:gd name="T35" fmla="*/ 2147483646 h 919"/>
              <a:gd name="T36" fmla="*/ 2147483646 w 1426"/>
              <a:gd name="T37" fmla="*/ 2147483646 h 919"/>
              <a:gd name="T38" fmla="*/ 2147483646 w 1426"/>
              <a:gd name="T39" fmla="*/ 2147483646 h 919"/>
              <a:gd name="T40" fmla="*/ 2147483646 w 1426"/>
              <a:gd name="T41" fmla="*/ 2147483646 h 919"/>
              <a:gd name="T42" fmla="*/ 2147483646 w 1426"/>
              <a:gd name="T43" fmla="*/ 2147483646 h 919"/>
              <a:gd name="T44" fmla="*/ 2147483646 w 1426"/>
              <a:gd name="T45" fmla="*/ 2147483646 h 919"/>
              <a:gd name="T46" fmla="*/ 2147483646 w 1426"/>
              <a:gd name="T47" fmla="*/ 2147483646 h 919"/>
              <a:gd name="T48" fmla="*/ 2147483646 w 1426"/>
              <a:gd name="T49" fmla="*/ 2147483646 h 919"/>
              <a:gd name="T50" fmla="*/ 2147483646 w 1426"/>
              <a:gd name="T51" fmla="*/ 2147483646 h 919"/>
              <a:gd name="T52" fmla="*/ 2147483646 w 1426"/>
              <a:gd name="T53" fmla="*/ 2147483646 h 919"/>
              <a:gd name="T54" fmla="*/ 2147483646 w 1426"/>
              <a:gd name="T55" fmla="*/ 2147483646 h 919"/>
              <a:gd name="T56" fmla="*/ 2147483646 w 1426"/>
              <a:gd name="T57" fmla="*/ 2147483646 h 919"/>
              <a:gd name="T58" fmla="*/ 2147483646 w 1426"/>
              <a:gd name="T59" fmla="*/ 2147483646 h 919"/>
              <a:gd name="T60" fmla="*/ 2147483646 w 1426"/>
              <a:gd name="T61" fmla="*/ 2147483646 h 919"/>
              <a:gd name="T62" fmla="*/ 2147483646 w 1426"/>
              <a:gd name="T63" fmla="*/ 2147483646 h 919"/>
              <a:gd name="T64" fmla="*/ 2147483646 w 1426"/>
              <a:gd name="T65" fmla="*/ 2147483646 h 919"/>
              <a:gd name="T66" fmla="*/ 2147483646 w 1426"/>
              <a:gd name="T67" fmla="*/ 2147483646 h 919"/>
              <a:gd name="T68" fmla="*/ 2147483646 w 1426"/>
              <a:gd name="T69" fmla="*/ 2147483646 h 919"/>
              <a:gd name="T70" fmla="*/ 2147483646 w 1426"/>
              <a:gd name="T71" fmla="*/ 2147483646 h 919"/>
              <a:gd name="T72" fmla="*/ 2147483646 w 1426"/>
              <a:gd name="T73" fmla="*/ 2147483646 h 919"/>
              <a:gd name="T74" fmla="*/ 2147483646 w 1426"/>
              <a:gd name="T75" fmla="*/ 2147483646 h 919"/>
              <a:gd name="T76" fmla="*/ 2147483646 w 1426"/>
              <a:gd name="T77" fmla="*/ 2147483646 h 919"/>
              <a:gd name="T78" fmla="*/ 2147483646 w 1426"/>
              <a:gd name="T79" fmla="*/ 2147483646 h 919"/>
              <a:gd name="T80" fmla="*/ 2147483646 w 1426"/>
              <a:gd name="T81" fmla="*/ 2147483646 h 919"/>
              <a:gd name="T82" fmla="*/ 2147483646 w 1426"/>
              <a:gd name="T83" fmla="*/ 2147483646 h 919"/>
              <a:gd name="T84" fmla="*/ 2147483646 w 1426"/>
              <a:gd name="T85" fmla="*/ 2147483646 h 919"/>
              <a:gd name="T86" fmla="*/ 2147483646 w 1426"/>
              <a:gd name="T87" fmla="*/ 2147483646 h 919"/>
              <a:gd name="T88" fmla="*/ 2147483646 w 1426"/>
              <a:gd name="T89" fmla="*/ 2147483646 h 919"/>
              <a:gd name="T90" fmla="*/ 0 w 1426"/>
              <a:gd name="T91" fmla="*/ 0 h 9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426"/>
              <a:gd name="T139" fmla="*/ 0 h 919"/>
              <a:gd name="T140" fmla="*/ 1426 w 1426"/>
              <a:gd name="T141" fmla="*/ 919 h 919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426" h="919">
                <a:moveTo>
                  <a:pt x="0" y="0"/>
                </a:moveTo>
                <a:lnTo>
                  <a:pt x="34" y="2"/>
                </a:lnTo>
                <a:lnTo>
                  <a:pt x="63" y="8"/>
                </a:lnTo>
                <a:lnTo>
                  <a:pt x="89" y="14"/>
                </a:lnTo>
                <a:lnTo>
                  <a:pt x="108" y="6"/>
                </a:lnTo>
                <a:lnTo>
                  <a:pt x="127" y="6"/>
                </a:lnTo>
                <a:lnTo>
                  <a:pt x="146" y="6"/>
                </a:lnTo>
                <a:lnTo>
                  <a:pt x="165" y="6"/>
                </a:lnTo>
                <a:lnTo>
                  <a:pt x="184" y="6"/>
                </a:lnTo>
                <a:lnTo>
                  <a:pt x="204" y="6"/>
                </a:lnTo>
                <a:lnTo>
                  <a:pt x="223" y="6"/>
                </a:lnTo>
                <a:lnTo>
                  <a:pt x="242" y="14"/>
                </a:lnTo>
                <a:lnTo>
                  <a:pt x="271" y="14"/>
                </a:lnTo>
                <a:lnTo>
                  <a:pt x="289" y="14"/>
                </a:lnTo>
                <a:lnTo>
                  <a:pt x="308" y="22"/>
                </a:lnTo>
                <a:lnTo>
                  <a:pt x="327" y="22"/>
                </a:lnTo>
                <a:lnTo>
                  <a:pt x="376" y="30"/>
                </a:lnTo>
                <a:lnTo>
                  <a:pt x="395" y="30"/>
                </a:lnTo>
                <a:lnTo>
                  <a:pt x="414" y="30"/>
                </a:lnTo>
                <a:lnTo>
                  <a:pt x="433" y="30"/>
                </a:lnTo>
                <a:lnTo>
                  <a:pt x="452" y="38"/>
                </a:lnTo>
                <a:lnTo>
                  <a:pt x="480" y="38"/>
                </a:lnTo>
                <a:lnTo>
                  <a:pt x="509" y="38"/>
                </a:lnTo>
                <a:lnTo>
                  <a:pt x="538" y="38"/>
                </a:lnTo>
                <a:lnTo>
                  <a:pt x="567" y="38"/>
                </a:lnTo>
                <a:lnTo>
                  <a:pt x="585" y="46"/>
                </a:lnTo>
                <a:lnTo>
                  <a:pt x="604" y="46"/>
                </a:lnTo>
                <a:lnTo>
                  <a:pt x="633" y="46"/>
                </a:lnTo>
                <a:lnTo>
                  <a:pt x="652" y="46"/>
                </a:lnTo>
                <a:lnTo>
                  <a:pt x="671" y="46"/>
                </a:lnTo>
                <a:lnTo>
                  <a:pt x="691" y="46"/>
                </a:lnTo>
                <a:lnTo>
                  <a:pt x="710" y="54"/>
                </a:lnTo>
                <a:lnTo>
                  <a:pt x="738" y="62"/>
                </a:lnTo>
                <a:lnTo>
                  <a:pt x="767" y="70"/>
                </a:lnTo>
                <a:lnTo>
                  <a:pt x="795" y="78"/>
                </a:lnTo>
                <a:lnTo>
                  <a:pt x="833" y="94"/>
                </a:lnTo>
                <a:lnTo>
                  <a:pt x="853" y="94"/>
                </a:lnTo>
                <a:lnTo>
                  <a:pt x="891" y="102"/>
                </a:lnTo>
                <a:lnTo>
                  <a:pt x="929" y="102"/>
                </a:lnTo>
                <a:lnTo>
                  <a:pt x="957" y="110"/>
                </a:lnTo>
                <a:lnTo>
                  <a:pt x="976" y="110"/>
                </a:lnTo>
                <a:lnTo>
                  <a:pt x="995" y="110"/>
                </a:lnTo>
                <a:lnTo>
                  <a:pt x="1025" y="110"/>
                </a:lnTo>
                <a:lnTo>
                  <a:pt x="1053" y="110"/>
                </a:lnTo>
                <a:lnTo>
                  <a:pt x="1082" y="110"/>
                </a:lnTo>
                <a:lnTo>
                  <a:pt x="1101" y="110"/>
                </a:lnTo>
                <a:lnTo>
                  <a:pt x="1129" y="126"/>
                </a:lnTo>
                <a:lnTo>
                  <a:pt x="1148" y="134"/>
                </a:lnTo>
                <a:lnTo>
                  <a:pt x="1167" y="142"/>
                </a:lnTo>
                <a:lnTo>
                  <a:pt x="1187" y="150"/>
                </a:lnTo>
                <a:lnTo>
                  <a:pt x="1206" y="166"/>
                </a:lnTo>
                <a:lnTo>
                  <a:pt x="1234" y="174"/>
                </a:lnTo>
                <a:lnTo>
                  <a:pt x="1253" y="174"/>
                </a:lnTo>
                <a:lnTo>
                  <a:pt x="1272" y="174"/>
                </a:lnTo>
                <a:lnTo>
                  <a:pt x="1291" y="182"/>
                </a:lnTo>
                <a:lnTo>
                  <a:pt x="1310" y="198"/>
                </a:lnTo>
                <a:lnTo>
                  <a:pt x="1329" y="206"/>
                </a:lnTo>
                <a:lnTo>
                  <a:pt x="1340" y="222"/>
                </a:lnTo>
                <a:lnTo>
                  <a:pt x="1359" y="238"/>
                </a:lnTo>
                <a:lnTo>
                  <a:pt x="1378" y="246"/>
                </a:lnTo>
                <a:lnTo>
                  <a:pt x="1397" y="262"/>
                </a:lnTo>
                <a:lnTo>
                  <a:pt x="1397" y="278"/>
                </a:lnTo>
                <a:lnTo>
                  <a:pt x="1406" y="294"/>
                </a:lnTo>
                <a:lnTo>
                  <a:pt x="1416" y="310"/>
                </a:lnTo>
                <a:lnTo>
                  <a:pt x="1416" y="326"/>
                </a:lnTo>
                <a:lnTo>
                  <a:pt x="1425" y="374"/>
                </a:lnTo>
                <a:lnTo>
                  <a:pt x="1425" y="414"/>
                </a:lnTo>
                <a:lnTo>
                  <a:pt x="1425" y="438"/>
                </a:lnTo>
                <a:lnTo>
                  <a:pt x="1425" y="454"/>
                </a:lnTo>
                <a:lnTo>
                  <a:pt x="1425" y="478"/>
                </a:lnTo>
                <a:lnTo>
                  <a:pt x="1425" y="502"/>
                </a:lnTo>
                <a:lnTo>
                  <a:pt x="1425" y="518"/>
                </a:lnTo>
                <a:lnTo>
                  <a:pt x="1425" y="534"/>
                </a:lnTo>
                <a:lnTo>
                  <a:pt x="1425" y="550"/>
                </a:lnTo>
                <a:lnTo>
                  <a:pt x="1425" y="566"/>
                </a:lnTo>
                <a:lnTo>
                  <a:pt x="1406" y="582"/>
                </a:lnTo>
                <a:lnTo>
                  <a:pt x="1387" y="590"/>
                </a:lnTo>
                <a:lnTo>
                  <a:pt x="1368" y="606"/>
                </a:lnTo>
                <a:lnTo>
                  <a:pt x="1349" y="606"/>
                </a:lnTo>
                <a:lnTo>
                  <a:pt x="1329" y="622"/>
                </a:lnTo>
                <a:lnTo>
                  <a:pt x="1301" y="646"/>
                </a:lnTo>
                <a:lnTo>
                  <a:pt x="1282" y="654"/>
                </a:lnTo>
                <a:lnTo>
                  <a:pt x="1253" y="678"/>
                </a:lnTo>
                <a:lnTo>
                  <a:pt x="1234" y="694"/>
                </a:lnTo>
                <a:lnTo>
                  <a:pt x="1215" y="702"/>
                </a:lnTo>
                <a:lnTo>
                  <a:pt x="1187" y="710"/>
                </a:lnTo>
                <a:lnTo>
                  <a:pt x="1167" y="718"/>
                </a:lnTo>
                <a:lnTo>
                  <a:pt x="1148" y="718"/>
                </a:lnTo>
                <a:lnTo>
                  <a:pt x="1120" y="726"/>
                </a:lnTo>
                <a:lnTo>
                  <a:pt x="1091" y="742"/>
                </a:lnTo>
                <a:lnTo>
                  <a:pt x="1072" y="750"/>
                </a:lnTo>
                <a:lnTo>
                  <a:pt x="1053" y="758"/>
                </a:lnTo>
                <a:lnTo>
                  <a:pt x="1025" y="774"/>
                </a:lnTo>
                <a:lnTo>
                  <a:pt x="1005" y="782"/>
                </a:lnTo>
                <a:lnTo>
                  <a:pt x="995" y="798"/>
                </a:lnTo>
                <a:lnTo>
                  <a:pt x="976" y="798"/>
                </a:lnTo>
                <a:lnTo>
                  <a:pt x="957" y="806"/>
                </a:lnTo>
                <a:lnTo>
                  <a:pt x="929" y="806"/>
                </a:lnTo>
                <a:lnTo>
                  <a:pt x="910" y="814"/>
                </a:lnTo>
                <a:lnTo>
                  <a:pt x="881" y="814"/>
                </a:lnTo>
                <a:lnTo>
                  <a:pt x="862" y="814"/>
                </a:lnTo>
                <a:lnTo>
                  <a:pt x="844" y="814"/>
                </a:lnTo>
                <a:lnTo>
                  <a:pt x="824" y="822"/>
                </a:lnTo>
                <a:lnTo>
                  <a:pt x="805" y="822"/>
                </a:lnTo>
                <a:lnTo>
                  <a:pt x="786" y="830"/>
                </a:lnTo>
                <a:lnTo>
                  <a:pt x="767" y="830"/>
                </a:lnTo>
                <a:lnTo>
                  <a:pt x="748" y="830"/>
                </a:lnTo>
                <a:lnTo>
                  <a:pt x="729" y="838"/>
                </a:lnTo>
                <a:lnTo>
                  <a:pt x="700" y="846"/>
                </a:lnTo>
                <a:lnTo>
                  <a:pt x="671" y="854"/>
                </a:lnTo>
                <a:lnTo>
                  <a:pt x="633" y="870"/>
                </a:lnTo>
                <a:lnTo>
                  <a:pt x="604" y="878"/>
                </a:lnTo>
                <a:lnTo>
                  <a:pt x="567" y="886"/>
                </a:lnTo>
                <a:lnTo>
                  <a:pt x="548" y="894"/>
                </a:lnTo>
                <a:lnTo>
                  <a:pt x="509" y="902"/>
                </a:lnTo>
                <a:lnTo>
                  <a:pt x="490" y="902"/>
                </a:lnTo>
                <a:lnTo>
                  <a:pt x="471" y="902"/>
                </a:lnTo>
                <a:lnTo>
                  <a:pt x="452" y="902"/>
                </a:lnTo>
                <a:lnTo>
                  <a:pt x="433" y="902"/>
                </a:lnTo>
                <a:lnTo>
                  <a:pt x="395" y="902"/>
                </a:lnTo>
                <a:lnTo>
                  <a:pt x="376" y="902"/>
                </a:lnTo>
                <a:lnTo>
                  <a:pt x="346" y="902"/>
                </a:lnTo>
                <a:lnTo>
                  <a:pt x="327" y="902"/>
                </a:lnTo>
                <a:lnTo>
                  <a:pt x="308" y="902"/>
                </a:lnTo>
                <a:lnTo>
                  <a:pt x="289" y="902"/>
                </a:lnTo>
                <a:lnTo>
                  <a:pt x="271" y="894"/>
                </a:lnTo>
                <a:lnTo>
                  <a:pt x="252" y="886"/>
                </a:lnTo>
                <a:lnTo>
                  <a:pt x="233" y="886"/>
                </a:lnTo>
                <a:lnTo>
                  <a:pt x="214" y="886"/>
                </a:lnTo>
                <a:lnTo>
                  <a:pt x="184" y="894"/>
                </a:lnTo>
                <a:lnTo>
                  <a:pt x="146" y="894"/>
                </a:lnTo>
                <a:lnTo>
                  <a:pt x="118" y="910"/>
                </a:lnTo>
                <a:lnTo>
                  <a:pt x="80" y="910"/>
                </a:lnTo>
                <a:lnTo>
                  <a:pt x="61" y="918"/>
                </a:lnTo>
                <a:lnTo>
                  <a:pt x="42" y="918"/>
                </a:lnTo>
                <a:lnTo>
                  <a:pt x="22" y="918"/>
                </a:lnTo>
                <a:lnTo>
                  <a:pt x="3" y="918"/>
                </a:lnTo>
                <a:lnTo>
                  <a:pt x="0" y="0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363"/>
          </a:p>
        </p:txBody>
      </p:sp>
      <p:sp>
        <p:nvSpPr>
          <p:cNvPr id="15364" name="Freeform 4">
            <a:extLst>
              <a:ext uri="{FF2B5EF4-FFF2-40B4-BE49-F238E27FC236}">
                <a16:creationId xmlns:a16="http://schemas.microsoft.com/office/drawing/2014/main" id="{E0531EEC-B927-AB41-AA1F-698625ADFA7A}"/>
              </a:ext>
            </a:extLst>
          </p:cNvPr>
          <p:cNvSpPr>
            <a:spLocks/>
          </p:cNvSpPr>
          <p:nvPr/>
        </p:nvSpPr>
        <p:spPr bwMode="auto">
          <a:xfrm>
            <a:off x="803673" y="857250"/>
            <a:ext cx="2388245" cy="5209134"/>
          </a:xfrm>
          <a:custGeom>
            <a:avLst/>
            <a:gdLst>
              <a:gd name="T0" fmla="*/ 2147483646 w 1783"/>
              <a:gd name="T1" fmla="*/ 2147483646 h 3889"/>
              <a:gd name="T2" fmla="*/ 2147483646 w 1783"/>
              <a:gd name="T3" fmla="*/ 2147483646 h 3889"/>
              <a:gd name="T4" fmla="*/ 2147483646 w 1783"/>
              <a:gd name="T5" fmla="*/ 2147483646 h 3889"/>
              <a:gd name="T6" fmla="*/ 2147483646 w 1783"/>
              <a:gd name="T7" fmla="*/ 2147483646 h 3889"/>
              <a:gd name="T8" fmla="*/ 2147483646 w 1783"/>
              <a:gd name="T9" fmla="*/ 2147483646 h 3889"/>
              <a:gd name="T10" fmla="*/ 2147483646 w 1783"/>
              <a:gd name="T11" fmla="*/ 2147483646 h 3889"/>
              <a:gd name="T12" fmla="*/ 2147483646 w 1783"/>
              <a:gd name="T13" fmla="*/ 2147483646 h 3889"/>
              <a:gd name="T14" fmla="*/ 2147483646 w 1783"/>
              <a:gd name="T15" fmla="*/ 2147483646 h 3889"/>
              <a:gd name="T16" fmla="*/ 2147483646 w 1783"/>
              <a:gd name="T17" fmla="*/ 2147483646 h 3889"/>
              <a:gd name="T18" fmla="*/ 2147483646 w 1783"/>
              <a:gd name="T19" fmla="*/ 2147483646 h 3889"/>
              <a:gd name="T20" fmla="*/ 2147483646 w 1783"/>
              <a:gd name="T21" fmla="*/ 2147483646 h 3889"/>
              <a:gd name="T22" fmla="*/ 2147483646 w 1783"/>
              <a:gd name="T23" fmla="*/ 2147483646 h 3889"/>
              <a:gd name="T24" fmla="*/ 2147483646 w 1783"/>
              <a:gd name="T25" fmla="*/ 2147483646 h 3889"/>
              <a:gd name="T26" fmla="*/ 2147483646 w 1783"/>
              <a:gd name="T27" fmla="*/ 2147483646 h 3889"/>
              <a:gd name="T28" fmla="*/ 2147483646 w 1783"/>
              <a:gd name="T29" fmla="*/ 2147483646 h 3889"/>
              <a:gd name="T30" fmla="*/ 2147483646 w 1783"/>
              <a:gd name="T31" fmla="*/ 2147483646 h 3889"/>
              <a:gd name="T32" fmla="*/ 2147483646 w 1783"/>
              <a:gd name="T33" fmla="*/ 2147483646 h 3889"/>
              <a:gd name="T34" fmla="*/ 2147483646 w 1783"/>
              <a:gd name="T35" fmla="*/ 2147483646 h 3889"/>
              <a:gd name="T36" fmla="*/ 2147483646 w 1783"/>
              <a:gd name="T37" fmla="*/ 2147483646 h 3889"/>
              <a:gd name="T38" fmla="*/ 2147483646 w 1783"/>
              <a:gd name="T39" fmla="*/ 2147483646 h 3889"/>
              <a:gd name="T40" fmla="*/ 2147483646 w 1783"/>
              <a:gd name="T41" fmla="*/ 2147483646 h 3889"/>
              <a:gd name="T42" fmla="*/ 2147483646 w 1783"/>
              <a:gd name="T43" fmla="*/ 2147483646 h 3889"/>
              <a:gd name="T44" fmla="*/ 2147483646 w 1783"/>
              <a:gd name="T45" fmla="*/ 2147483646 h 3889"/>
              <a:gd name="T46" fmla="*/ 2147483646 w 1783"/>
              <a:gd name="T47" fmla="*/ 2147483646 h 3889"/>
              <a:gd name="T48" fmla="*/ 2147483646 w 1783"/>
              <a:gd name="T49" fmla="*/ 2147483646 h 3889"/>
              <a:gd name="T50" fmla="*/ 2147483646 w 1783"/>
              <a:gd name="T51" fmla="*/ 2147483646 h 3889"/>
              <a:gd name="T52" fmla="*/ 2147483646 w 1783"/>
              <a:gd name="T53" fmla="*/ 2147483646 h 3889"/>
              <a:gd name="T54" fmla="*/ 2147483646 w 1783"/>
              <a:gd name="T55" fmla="*/ 2147483646 h 3889"/>
              <a:gd name="T56" fmla="*/ 2147483646 w 1783"/>
              <a:gd name="T57" fmla="*/ 2147483646 h 3889"/>
              <a:gd name="T58" fmla="*/ 2147483646 w 1783"/>
              <a:gd name="T59" fmla="*/ 2147483646 h 3889"/>
              <a:gd name="T60" fmla="*/ 2147483646 w 1783"/>
              <a:gd name="T61" fmla="*/ 2147483646 h 3889"/>
              <a:gd name="T62" fmla="*/ 2147483646 w 1783"/>
              <a:gd name="T63" fmla="*/ 2147483646 h 3889"/>
              <a:gd name="T64" fmla="*/ 2147483646 w 1783"/>
              <a:gd name="T65" fmla="*/ 2147483646 h 3889"/>
              <a:gd name="T66" fmla="*/ 2147483646 w 1783"/>
              <a:gd name="T67" fmla="*/ 2147483646 h 3889"/>
              <a:gd name="T68" fmla="*/ 2147483646 w 1783"/>
              <a:gd name="T69" fmla="*/ 2147483646 h 3889"/>
              <a:gd name="T70" fmla="*/ 0 w 1783"/>
              <a:gd name="T71" fmla="*/ 2147483646 h 3889"/>
              <a:gd name="T72" fmla="*/ 0 w 1783"/>
              <a:gd name="T73" fmla="*/ 2147483646 h 388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83"/>
              <a:gd name="T112" fmla="*/ 0 h 3889"/>
              <a:gd name="T113" fmla="*/ 1783 w 1783"/>
              <a:gd name="T114" fmla="*/ 3889 h 388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83" h="3889">
                <a:moveTo>
                  <a:pt x="0" y="0"/>
                </a:moveTo>
                <a:lnTo>
                  <a:pt x="1297" y="563"/>
                </a:lnTo>
                <a:lnTo>
                  <a:pt x="1350" y="592"/>
                </a:lnTo>
                <a:lnTo>
                  <a:pt x="1419" y="620"/>
                </a:lnTo>
                <a:lnTo>
                  <a:pt x="1454" y="662"/>
                </a:lnTo>
                <a:lnTo>
                  <a:pt x="1505" y="676"/>
                </a:lnTo>
                <a:lnTo>
                  <a:pt x="1557" y="704"/>
                </a:lnTo>
                <a:lnTo>
                  <a:pt x="1592" y="733"/>
                </a:lnTo>
                <a:lnTo>
                  <a:pt x="1644" y="775"/>
                </a:lnTo>
                <a:lnTo>
                  <a:pt x="1661" y="803"/>
                </a:lnTo>
                <a:lnTo>
                  <a:pt x="1679" y="831"/>
                </a:lnTo>
                <a:lnTo>
                  <a:pt x="1695" y="873"/>
                </a:lnTo>
                <a:lnTo>
                  <a:pt x="1712" y="902"/>
                </a:lnTo>
                <a:lnTo>
                  <a:pt x="1730" y="930"/>
                </a:lnTo>
                <a:lnTo>
                  <a:pt x="1747" y="1000"/>
                </a:lnTo>
                <a:lnTo>
                  <a:pt x="1765" y="1085"/>
                </a:lnTo>
                <a:lnTo>
                  <a:pt x="1765" y="1113"/>
                </a:lnTo>
                <a:lnTo>
                  <a:pt x="1765" y="1141"/>
                </a:lnTo>
                <a:lnTo>
                  <a:pt x="1765" y="1183"/>
                </a:lnTo>
                <a:lnTo>
                  <a:pt x="1782" y="1211"/>
                </a:lnTo>
                <a:lnTo>
                  <a:pt x="1782" y="1240"/>
                </a:lnTo>
                <a:lnTo>
                  <a:pt x="1782" y="1268"/>
                </a:lnTo>
                <a:lnTo>
                  <a:pt x="1782" y="1324"/>
                </a:lnTo>
                <a:lnTo>
                  <a:pt x="1782" y="1366"/>
                </a:lnTo>
                <a:lnTo>
                  <a:pt x="1765" y="1395"/>
                </a:lnTo>
                <a:lnTo>
                  <a:pt x="1730" y="1437"/>
                </a:lnTo>
                <a:lnTo>
                  <a:pt x="1712" y="1479"/>
                </a:lnTo>
                <a:lnTo>
                  <a:pt x="1679" y="1493"/>
                </a:lnTo>
                <a:lnTo>
                  <a:pt x="1644" y="1535"/>
                </a:lnTo>
                <a:lnTo>
                  <a:pt x="1609" y="1578"/>
                </a:lnTo>
                <a:lnTo>
                  <a:pt x="1557" y="1606"/>
                </a:lnTo>
                <a:lnTo>
                  <a:pt x="1522" y="1634"/>
                </a:lnTo>
                <a:lnTo>
                  <a:pt x="1454" y="1690"/>
                </a:lnTo>
                <a:lnTo>
                  <a:pt x="1402" y="1719"/>
                </a:lnTo>
                <a:lnTo>
                  <a:pt x="1350" y="1733"/>
                </a:lnTo>
                <a:lnTo>
                  <a:pt x="1315" y="1789"/>
                </a:lnTo>
                <a:lnTo>
                  <a:pt x="1263" y="1831"/>
                </a:lnTo>
                <a:lnTo>
                  <a:pt x="1229" y="1859"/>
                </a:lnTo>
                <a:lnTo>
                  <a:pt x="1194" y="1888"/>
                </a:lnTo>
                <a:lnTo>
                  <a:pt x="952" y="2606"/>
                </a:lnTo>
                <a:lnTo>
                  <a:pt x="934" y="2634"/>
                </a:lnTo>
                <a:lnTo>
                  <a:pt x="934" y="2691"/>
                </a:lnTo>
                <a:lnTo>
                  <a:pt x="934" y="2733"/>
                </a:lnTo>
                <a:lnTo>
                  <a:pt x="917" y="2775"/>
                </a:lnTo>
                <a:lnTo>
                  <a:pt x="917" y="2817"/>
                </a:lnTo>
                <a:lnTo>
                  <a:pt x="917" y="2888"/>
                </a:lnTo>
                <a:lnTo>
                  <a:pt x="917" y="2930"/>
                </a:lnTo>
                <a:lnTo>
                  <a:pt x="900" y="2986"/>
                </a:lnTo>
                <a:lnTo>
                  <a:pt x="900" y="3029"/>
                </a:lnTo>
                <a:lnTo>
                  <a:pt x="900" y="3057"/>
                </a:lnTo>
                <a:lnTo>
                  <a:pt x="900" y="3085"/>
                </a:lnTo>
                <a:lnTo>
                  <a:pt x="882" y="3141"/>
                </a:lnTo>
                <a:lnTo>
                  <a:pt x="865" y="3170"/>
                </a:lnTo>
                <a:lnTo>
                  <a:pt x="865" y="3212"/>
                </a:lnTo>
                <a:lnTo>
                  <a:pt x="848" y="3254"/>
                </a:lnTo>
                <a:lnTo>
                  <a:pt x="830" y="3282"/>
                </a:lnTo>
                <a:lnTo>
                  <a:pt x="813" y="3310"/>
                </a:lnTo>
                <a:lnTo>
                  <a:pt x="779" y="3353"/>
                </a:lnTo>
                <a:lnTo>
                  <a:pt x="744" y="3381"/>
                </a:lnTo>
                <a:lnTo>
                  <a:pt x="692" y="3451"/>
                </a:lnTo>
                <a:lnTo>
                  <a:pt x="657" y="3479"/>
                </a:lnTo>
                <a:lnTo>
                  <a:pt x="605" y="3508"/>
                </a:lnTo>
                <a:lnTo>
                  <a:pt x="570" y="3536"/>
                </a:lnTo>
                <a:lnTo>
                  <a:pt x="502" y="3578"/>
                </a:lnTo>
                <a:lnTo>
                  <a:pt x="432" y="3606"/>
                </a:lnTo>
                <a:lnTo>
                  <a:pt x="363" y="3663"/>
                </a:lnTo>
                <a:lnTo>
                  <a:pt x="294" y="3691"/>
                </a:lnTo>
                <a:lnTo>
                  <a:pt x="225" y="3747"/>
                </a:lnTo>
                <a:lnTo>
                  <a:pt x="155" y="3775"/>
                </a:lnTo>
                <a:lnTo>
                  <a:pt x="122" y="3789"/>
                </a:lnTo>
                <a:lnTo>
                  <a:pt x="35" y="3818"/>
                </a:lnTo>
                <a:lnTo>
                  <a:pt x="0" y="3832"/>
                </a:lnTo>
                <a:lnTo>
                  <a:pt x="0" y="3860"/>
                </a:lnTo>
                <a:lnTo>
                  <a:pt x="0" y="3888"/>
                </a:lnTo>
                <a:lnTo>
                  <a:pt x="0" y="0"/>
                </a:lnTo>
              </a:path>
            </a:pathLst>
          </a:custGeom>
          <a:solidFill>
            <a:schemeClr val="accent1"/>
          </a:solidFill>
          <a:ln w="12700" cap="rnd">
            <a:solidFill>
              <a:srgbClr val="00279F"/>
            </a:solidFill>
            <a:round/>
            <a:headEnd/>
            <a:tailEnd/>
          </a:ln>
        </p:spPr>
        <p:txBody>
          <a:bodyPr/>
          <a:lstStyle/>
          <a:p>
            <a:endParaRPr lang="en-US" sz="2363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72A6C8C2-5EA9-3A42-9CEF-BD952FA0C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883" y="535781"/>
            <a:ext cx="1952923" cy="577572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BEE1BC2D-4E67-3C4E-B7FA-722AE3869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4178" y="541139"/>
            <a:ext cx="0" cy="5765006"/>
          </a:xfrm>
          <a:prstGeom prst="line">
            <a:avLst/>
          </a:prstGeom>
          <a:noFill/>
          <a:ln w="12700">
            <a:solidFill>
              <a:srgbClr val="FAFD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363"/>
          </a:p>
        </p:txBody>
      </p:sp>
      <p:sp>
        <p:nvSpPr>
          <p:cNvPr id="15367" name="Line 7">
            <a:extLst>
              <a:ext uri="{FF2B5EF4-FFF2-40B4-BE49-F238E27FC236}">
                <a16:creationId xmlns:a16="http://schemas.microsoft.com/office/drawing/2014/main" id="{218FD6C7-C810-0B4D-90E6-41020612EB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4454" y="541139"/>
            <a:ext cx="0" cy="5765006"/>
          </a:xfrm>
          <a:prstGeom prst="line">
            <a:avLst/>
          </a:prstGeom>
          <a:noFill/>
          <a:ln w="12700">
            <a:solidFill>
              <a:srgbClr val="FAFD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363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8B545218-6A17-474E-A44E-D3785E69B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247" y="535781"/>
            <a:ext cx="614809" cy="437197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69" name="Rectangle 9">
            <a:extLst>
              <a:ext uri="{FF2B5EF4-FFF2-40B4-BE49-F238E27FC236}">
                <a16:creationId xmlns:a16="http://schemas.microsoft.com/office/drawing/2014/main" id="{B9AD7C0C-297B-E14A-81B1-F2388D5B8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247" y="5175647"/>
            <a:ext cx="614809" cy="1135856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70" name="Rectangle 10">
            <a:extLst>
              <a:ext uri="{FF2B5EF4-FFF2-40B4-BE49-F238E27FC236}">
                <a16:creationId xmlns:a16="http://schemas.microsoft.com/office/drawing/2014/main" id="{6BB32A1C-9C0A-784B-901A-A75739FC7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812" y="4704160"/>
            <a:ext cx="1074241" cy="101798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71" name="Rectangle 11">
            <a:extLst>
              <a:ext uri="{FF2B5EF4-FFF2-40B4-BE49-F238E27FC236}">
                <a16:creationId xmlns:a16="http://schemas.microsoft.com/office/drawing/2014/main" id="{FE34D690-6B2C-674A-A0CC-A6B9403D3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095" y="2646760"/>
            <a:ext cx="1363563" cy="204668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72" name="Rectangle 12">
            <a:extLst>
              <a:ext uri="{FF2B5EF4-FFF2-40B4-BE49-F238E27FC236}">
                <a16:creationId xmlns:a16="http://schemas.microsoft.com/office/drawing/2014/main" id="{76E41015-DC03-A147-A6F2-487B160D8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309" y="4891683"/>
            <a:ext cx="2314575" cy="70723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73" name="Rectangle 13">
            <a:extLst>
              <a:ext uri="{FF2B5EF4-FFF2-40B4-BE49-F238E27FC236}">
                <a16:creationId xmlns:a16="http://schemas.microsoft.com/office/drawing/2014/main" id="{F21F42B6-A633-E74F-8FD4-1626F2556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094" y="2646760"/>
            <a:ext cx="712589" cy="2046684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74" name="Rectangle 14">
            <a:extLst>
              <a:ext uri="{FF2B5EF4-FFF2-40B4-BE49-F238E27FC236}">
                <a16:creationId xmlns:a16="http://schemas.microsoft.com/office/drawing/2014/main" id="{221D9DC0-4963-5B43-A6B6-7C40D008C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810" y="4704160"/>
            <a:ext cx="555873" cy="1017984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75" name="Freeform 15" descr="Large confetti">
            <a:extLst>
              <a:ext uri="{FF2B5EF4-FFF2-40B4-BE49-F238E27FC236}">
                <a16:creationId xmlns:a16="http://schemas.microsoft.com/office/drawing/2014/main" id="{C15D7FC0-7661-6947-BEDF-B0BD50B2DBD5}"/>
              </a:ext>
            </a:extLst>
          </p:cNvPr>
          <p:cNvSpPr>
            <a:spLocks/>
          </p:cNvSpPr>
          <p:nvPr/>
        </p:nvSpPr>
        <p:spPr bwMode="auto">
          <a:xfrm>
            <a:off x="5963246" y="1218902"/>
            <a:ext cx="616148" cy="1201490"/>
          </a:xfrm>
          <a:custGeom>
            <a:avLst/>
            <a:gdLst>
              <a:gd name="T0" fmla="*/ 0 w 460"/>
              <a:gd name="T1" fmla="*/ 0 h 897"/>
              <a:gd name="T2" fmla="*/ 2147483646 w 460"/>
              <a:gd name="T3" fmla="*/ 2147483646 h 897"/>
              <a:gd name="T4" fmla="*/ 2147483646 w 460"/>
              <a:gd name="T5" fmla="*/ 2147483646 h 897"/>
              <a:gd name="T6" fmla="*/ 2147483646 w 460"/>
              <a:gd name="T7" fmla="*/ 2147483646 h 897"/>
              <a:gd name="T8" fmla="*/ 2147483646 w 460"/>
              <a:gd name="T9" fmla="*/ 2147483646 h 897"/>
              <a:gd name="T10" fmla="*/ 2147483646 w 460"/>
              <a:gd name="T11" fmla="*/ 2147483646 h 897"/>
              <a:gd name="T12" fmla="*/ 2147483646 w 460"/>
              <a:gd name="T13" fmla="*/ 2147483646 h 897"/>
              <a:gd name="T14" fmla="*/ 2147483646 w 460"/>
              <a:gd name="T15" fmla="*/ 2147483646 h 897"/>
              <a:gd name="T16" fmla="*/ 2147483646 w 460"/>
              <a:gd name="T17" fmla="*/ 2147483646 h 897"/>
              <a:gd name="T18" fmla="*/ 2147483646 w 460"/>
              <a:gd name="T19" fmla="*/ 2147483646 h 897"/>
              <a:gd name="T20" fmla="*/ 2147483646 w 460"/>
              <a:gd name="T21" fmla="*/ 2147483646 h 897"/>
              <a:gd name="T22" fmla="*/ 2147483646 w 460"/>
              <a:gd name="T23" fmla="*/ 2147483646 h 897"/>
              <a:gd name="T24" fmla="*/ 2147483646 w 460"/>
              <a:gd name="T25" fmla="*/ 2147483646 h 897"/>
              <a:gd name="T26" fmla="*/ 2147483646 w 460"/>
              <a:gd name="T27" fmla="*/ 2147483646 h 897"/>
              <a:gd name="T28" fmla="*/ 2147483646 w 460"/>
              <a:gd name="T29" fmla="*/ 2147483646 h 897"/>
              <a:gd name="T30" fmla="*/ 2147483646 w 460"/>
              <a:gd name="T31" fmla="*/ 2147483646 h 897"/>
              <a:gd name="T32" fmla="*/ 2147483646 w 460"/>
              <a:gd name="T33" fmla="*/ 2147483646 h 897"/>
              <a:gd name="T34" fmla="*/ 0 w 460"/>
              <a:gd name="T35" fmla="*/ 2147483646 h 897"/>
              <a:gd name="T36" fmla="*/ 0 w 460"/>
              <a:gd name="T37" fmla="*/ 0 h 8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0"/>
              <a:gd name="T58" fmla="*/ 0 h 897"/>
              <a:gd name="T59" fmla="*/ 460 w 460"/>
              <a:gd name="T60" fmla="*/ 897 h 8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0" h="897">
                <a:moveTo>
                  <a:pt x="0" y="0"/>
                </a:moveTo>
                <a:lnTo>
                  <a:pt x="52" y="4"/>
                </a:lnTo>
                <a:lnTo>
                  <a:pt x="106" y="2"/>
                </a:lnTo>
                <a:lnTo>
                  <a:pt x="164" y="12"/>
                </a:lnTo>
                <a:lnTo>
                  <a:pt x="241" y="6"/>
                </a:lnTo>
                <a:lnTo>
                  <a:pt x="302" y="20"/>
                </a:lnTo>
                <a:lnTo>
                  <a:pt x="383" y="20"/>
                </a:lnTo>
                <a:lnTo>
                  <a:pt x="428" y="36"/>
                </a:lnTo>
                <a:lnTo>
                  <a:pt x="459" y="30"/>
                </a:lnTo>
                <a:lnTo>
                  <a:pt x="459" y="882"/>
                </a:lnTo>
                <a:lnTo>
                  <a:pt x="412" y="890"/>
                </a:lnTo>
                <a:lnTo>
                  <a:pt x="333" y="892"/>
                </a:lnTo>
                <a:lnTo>
                  <a:pt x="290" y="884"/>
                </a:lnTo>
                <a:lnTo>
                  <a:pt x="196" y="888"/>
                </a:lnTo>
                <a:lnTo>
                  <a:pt x="149" y="896"/>
                </a:lnTo>
                <a:lnTo>
                  <a:pt x="83" y="888"/>
                </a:lnTo>
                <a:lnTo>
                  <a:pt x="27" y="894"/>
                </a:lnTo>
                <a:lnTo>
                  <a:pt x="0" y="896"/>
                </a:lnTo>
                <a:lnTo>
                  <a:pt x="0" y="0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363"/>
          </a:p>
        </p:txBody>
      </p:sp>
      <p:sp>
        <p:nvSpPr>
          <p:cNvPr id="15376" name="AutoShape 16">
            <a:extLst>
              <a:ext uri="{FF2B5EF4-FFF2-40B4-BE49-F238E27FC236}">
                <a16:creationId xmlns:a16="http://schemas.microsoft.com/office/drawing/2014/main" id="{10FDE66B-21C5-4B43-A736-AE5192B96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773" y="1184077"/>
            <a:ext cx="640259" cy="1146572"/>
          </a:xfrm>
          <a:prstGeom prst="roundRect">
            <a:avLst>
              <a:gd name="adj" fmla="val 12495"/>
            </a:avLst>
          </a:prstGeom>
          <a:noFill/>
          <a:ln w="12700">
            <a:solidFill>
              <a:srgbClr val="003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77" name="Rectangle 17">
            <a:extLst>
              <a:ext uri="{FF2B5EF4-FFF2-40B4-BE49-F238E27FC236}">
                <a16:creationId xmlns:a16="http://schemas.microsoft.com/office/drawing/2014/main" id="{86CD0155-86FF-E34A-B619-4E9CB20DE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948" y="2187328"/>
            <a:ext cx="1796207" cy="33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348" tIns="37505" rIns="76348" bIns="37505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88" i="1">
                <a:solidFill>
                  <a:srgbClr val="00279F"/>
                </a:solidFill>
                <a:latin typeface="Helvetica" pitchFamily="2" charset="0"/>
              </a:rPr>
              <a:t>Water Body</a:t>
            </a:r>
          </a:p>
        </p:txBody>
      </p:sp>
      <p:grpSp>
        <p:nvGrpSpPr>
          <p:cNvPr id="15378" name="Group 26">
            <a:extLst>
              <a:ext uri="{FF2B5EF4-FFF2-40B4-BE49-F238E27FC236}">
                <a16:creationId xmlns:a16="http://schemas.microsoft.com/office/drawing/2014/main" id="{D7B936FA-259B-DF46-B83D-12D108B7E5CF}"/>
              </a:ext>
            </a:extLst>
          </p:cNvPr>
          <p:cNvGrpSpPr>
            <a:grpSpLocks/>
          </p:cNvGrpSpPr>
          <p:nvPr/>
        </p:nvGrpSpPr>
        <p:grpSpPr bwMode="auto">
          <a:xfrm>
            <a:off x="5474346" y="3978176"/>
            <a:ext cx="495598" cy="439341"/>
            <a:chOff x="3487" y="2570"/>
            <a:chExt cx="370" cy="328"/>
          </a:xfrm>
        </p:grpSpPr>
        <p:sp>
          <p:nvSpPr>
            <p:cNvPr id="15402" name="Rectangle 18">
              <a:extLst>
                <a:ext uri="{FF2B5EF4-FFF2-40B4-BE49-F238E27FC236}">
                  <a16:creationId xmlns:a16="http://schemas.microsoft.com/office/drawing/2014/main" id="{0DC32A70-5473-F243-83F2-F7C8BE402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2644"/>
              <a:ext cx="208" cy="184"/>
            </a:xfrm>
            <a:prstGeom prst="rect">
              <a:avLst/>
            </a:prstGeom>
            <a:noFill/>
            <a:ln w="1270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363"/>
            </a:p>
          </p:txBody>
        </p:sp>
        <p:sp>
          <p:nvSpPr>
            <p:cNvPr id="15403" name="Line 19">
              <a:extLst>
                <a:ext uri="{FF2B5EF4-FFF2-40B4-BE49-F238E27FC236}">
                  <a16:creationId xmlns:a16="http://schemas.microsoft.com/office/drawing/2014/main" id="{E7FDB0F1-754B-E64A-B1FB-101830EE0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8" y="2644"/>
              <a:ext cx="0" cy="18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4" name="Line 20">
              <a:extLst>
                <a:ext uri="{FF2B5EF4-FFF2-40B4-BE49-F238E27FC236}">
                  <a16:creationId xmlns:a16="http://schemas.microsoft.com/office/drawing/2014/main" id="{9F562543-A19E-A643-9801-F555AE49EB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2" y="2644"/>
              <a:ext cx="0" cy="18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5" name="Line 21">
              <a:extLst>
                <a:ext uri="{FF2B5EF4-FFF2-40B4-BE49-F238E27FC236}">
                  <a16:creationId xmlns:a16="http://schemas.microsoft.com/office/drawing/2014/main" id="{7CAA52FC-9326-EA42-978F-46BA624AD6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6" y="2644"/>
              <a:ext cx="0" cy="18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6" name="Line 22">
              <a:extLst>
                <a:ext uri="{FF2B5EF4-FFF2-40B4-BE49-F238E27FC236}">
                  <a16:creationId xmlns:a16="http://schemas.microsoft.com/office/drawing/2014/main" id="{D87B0BDF-3B7D-C144-871E-80B607E42D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8" y="2688"/>
              <a:ext cx="208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7" name="Line 23">
              <a:extLst>
                <a:ext uri="{FF2B5EF4-FFF2-40B4-BE49-F238E27FC236}">
                  <a16:creationId xmlns:a16="http://schemas.microsoft.com/office/drawing/2014/main" id="{35DD4820-6452-394B-AFED-929A2A7105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8" y="2736"/>
              <a:ext cx="208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8" name="Line 24">
              <a:extLst>
                <a:ext uri="{FF2B5EF4-FFF2-40B4-BE49-F238E27FC236}">
                  <a16:creationId xmlns:a16="http://schemas.microsoft.com/office/drawing/2014/main" id="{6D46F02E-B64F-3543-99DC-A40FC819F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8" y="2784"/>
              <a:ext cx="208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9" name="Oval 25">
              <a:extLst>
                <a:ext uri="{FF2B5EF4-FFF2-40B4-BE49-F238E27FC236}">
                  <a16:creationId xmlns:a16="http://schemas.microsoft.com/office/drawing/2014/main" id="{C39EFA17-D667-3B41-9C7F-826B7AB3D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" y="2570"/>
              <a:ext cx="370" cy="328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363"/>
            </a:p>
          </p:txBody>
        </p:sp>
      </p:grpSp>
      <p:grpSp>
        <p:nvGrpSpPr>
          <p:cNvPr id="15379" name="Group 35">
            <a:extLst>
              <a:ext uri="{FF2B5EF4-FFF2-40B4-BE49-F238E27FC236}">
                <a16:creationId xmlns:a16="http://schemas.microsoft.com/office/drawing/2014/main" id="{588DED04-B479-B045-B59B-D65C2A9E637D}"/>
              </a:ext>
            </a:extLst>
          </p:cNvPr>
          <p:cNvGrpSpPr>
            <a:grpSpLocks/>
          </p:cNvGrpSpPr>
          <p:nvPr/>
        </p:nvGrpSpPr>
        <p:grpSpPr bwMode="auto">
          <a:xfrm>
            <a:off x="3810746" y="3978176"/>
            <a:ext cx="495598" cy="439341"/>
            <a:chOff x="2245" y="2570"/>
            <a:chExt cx="370" cy="328"/>
          </a:xfrm>
        </p:grpSpPr>
        <p:sp>
          <p:nvSpPr>
            <p:cNvPr id="15394" name="Rectangle 27">
              <a:extLst>
                <a:ext uri="{FF2B5EF4-FFF2-40B4-BE49-F238E27FC236}">
                  <a16:creationId xmlns:a16="http://schemas.microsoft.com/office/drawing/2014/main" id="{F7E825ED-F0BA-F04F-852D-97642916C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6" y="2644"/>
              <a:ext cx="208" cy="184"/>
            </a:xfrm>
            <a:prstGeom prst="rect">
              <a:avLst/>
            </a:prstGeom>
            <a:noFill/>
            <a:ln w="1270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363"/>
            </a:p>
          </p:txBody>
        </p:sp>
        <p:sp>
          <p:nvSpPr>
            <p:cNvPr id="15395" name="Line 28">
              <a:extLst>
                <a:ext uri="{FF2B5EF4-FFF2-40B4-BE49-F238E27FC236}">
                  <a16:creationId xmlns:a16="http://schemas.microsoft.com/office/drawing/2014/main" id="{3AE299CC-23DA-1D4D-9578-9985DBBC0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2644"/>
              <a:ext cx="0" cy="18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396" name="Line 29">
              <a:extLst>
                <a:ext uri="{FF2B5EF4-FFF2-40B4-BE49-F238E27FC236}">
                  <a16:creationId xmlns:a16="http://schemas.microsoft.com/office/drawing/2014/main" id="{FE1FE10C-55F3-8C48-AA00-5FCEF390F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0" y="2644"/>
              <a:ext cx="0" cy="18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397" name="Line 30">
              <a:extLst>
                <a:ext uri="{FF2B5EF4-FFF2-40B4-BE49-F238E27FC236}">
                  <a16:creationId xmlns:a16="http://schemas.microsoft.com/office/drawing/2014/main" id="{7527196F-3071-1B43-A9C1-9C351032D6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" y="2644"/>
              <a:ext cx="0" cy="184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398" name="Line 31">
              <a:extLst>
                <a:ext uri="{FF2B5EF4-FFF2-40B4-BE49-F238E27FC236}">
                  <a16:creationId xmlns:a16="http://schemas.microsoft.com/office/drawing/2014/main" id="{C27650F6-A6D1-9A4E-B821-90F221E32A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2688"/>
              <a:ext cx="208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399" name="Line 32">
              <a:extLst>
                <a:ext uri="{FF2B5EF4-FFF2-40B4-BE49-F238E27FC236}">
                  <a16:creationId xmlns:a16="http://schemas.microsoft.com/office/drawing/2014/main" id="{A1C32C22-282F-9E49-A2E2-C8F3F45740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2736"/>
              <a:ext cx="208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0" name="Line 33">
              <a:extLst>
                <a:ext uri="{FF2B5EF4-FFF2-40B4-BE49-F238E27FC236}">
                  <a16:creationId xmlns:a16="http://schemas.microsoft.com/office/drawing/2014/main" id="{D5237209-24A9-CC4E-872F-B9458535E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6" y="2784"/>
              <a:ext cx="208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363"/>
            </a:p>
          </p:txBody>
        </p:sp>
        <p:sp>
          <p:nvSpPr>
            <p:cNvPr id="15401" name="Oval 34">
              <a:extLst>
                <a:ext uri="{FF2B5EF4-FFF2-40B4-BE49-F238E27FC236}">
                  <a16:creationId xmlns:a16="http://schemas.microsoft.com/office/drawing/2014/main" id="{2EEF1520-33DE-1E48-AAD8-5DADD4AEC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570"/>
              <a:ext cx="370" cy="328"/>
            </a:xfrm>
            <a:prstGeom prst="ellips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363"/>
            </a:p>
          </p:txBody>
        </p:sp>
      </p:grpSp>
      <p:sp>
        <p:nvSpPr>
          <p:cNvPr id="15380" name="Rectangle 36">
            <a:extLst>
              <a:ext uri="{FF2B5EF4-FFF2-40B4-BE49-F238E27FC236}">
                <a16:creationId xmlns:a16="http://schemas.microsoft.com/office/drawing/2014/main" id="{AF8523C1-F74F-924C-BC1F-3E0AD5E12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205" y="4176415"/>
            <a:ext cx="1375619" cy="58936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81" name="Rectangle 37">
            <a:extLst>
              <a:ext uri="{FF2B5EF4-FFF2-40B4-BE49-F238E27FC236}">
                <a16:creationId xmlns:a16="http://schemas.microsoft.com/office/drawing/2014/main" id="{D3238DB9-F1DF-244A-8762-D17789AA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622" y="4176415"/>
            <a:ext cx="1228279" cy="5893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82" name="Rectangle 38">
            <a:extLst>
              <a:ext uri="{FF2B5EF4-FFF2-40B4-BE49-F238E27FC236}">
                <a16:creationId xmlns:a16="http://schemas.microsoft.com/office/drawing/2014/main" id="{0753F1BE-24A3-6044-B0C7-D054F199A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649" y="4176415"/>
            <a:ext cx="652314" cy="58936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7C7C7C"/>
              </a:gs>
              <a:gs pos="100000">
                <a:srgbClr val="CECECE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  <p:sp>
        <p:nvSpPr>
          <p:cNvPr id="15383" name="Freeform 39">
            <a:extLst>
              <a:ext uri="{FF2B5EF4-FFF2-40B4-BE49-F238E27FC236}">
                <a16:creationId xmlns:a16="http://schemas.microsoft.com/office/drawing/2014/main" id="{66EC89F3-1B5A-4E43-AA98-E13990BC03E9}"/>
              </a:ext>
            </a:extLst>
          </p:cNvPr>
          <p:cNvSpPr>
            <a:spLocks/>
          </p:cNvSpPr>
          <p:nvPr/>
        </p:nvSpPr>
        <p:spPr bwMode="auto">
          <a:xfrm>
            <a:off x="2630686" y="4104086"/>
            <a:ext cx="64294" cy="202258"/>
          </a:xfrm>
          <a:custGeom>
            <a:avLst/>
            <a:gdLst>
              <a:gd name="T0" fmla="*/ 0 w 48"/>
              <a:gd name="T1" fmla="*/ 0 h 151"/>
              <a:gd name="T2" fmla="*/ 0 w 48"/>
              <a:gd name="T3" fmla="*/ 2147483646 h 151"/>
              <a:gd name="T4" fmla="*/ 2147483646 w 48"/>
              <a:gd name="T5" fmla="*/ 2147483646 h 151"/>
              <a:gd name="T6" fmla="*/ 2147483646 w 48"/>
              <a:gd name="T7" fmla="*/ 2147483646 h 151"/>
              <a:gd name="T8" fmla="*/ 2147483646 w 48"/>
              <a:gd name="T9" fmla="*/ 2147483646 h 151"/>
              <a:gd name="T10" fmla="*/ 2147483646 w 48"/>
              <a:gd name="T11" fmla="*/ 2147483646 h 151"/>
              <a:gd name="T12" fmla="*/ 2147483646 w 48"/>
              <a:gd name="T13" fmla="*/ 2147483646 h 151"/>
              <a:gd name="T14" fmla="*/ 2147483646 w 48"/>
              <a:gd name="T15" fmla="*/ 2147483646 h 151"/>
              <a:gd name="T16" fmla="*/ 2147483646 w 48"/>
              <a:gd name="T17" fmla="*/ 2147483646 h 151"/>
              <a:gd name="T18" fmla="*/ 2147483646 w 48"/>
              <a:gd name="T19" fmla="*/ 2147483646 h 151"/>
              <a:gd name="T20" fmla="*/ 2147483646 w 48"/>
              <a:gd name="T21" fmla="*/ 2147483646 h 151"/>
              <a:gd name="T22" fmla="*/ 2147483646 w 48"/>
              <a:gd name="T23" fmla="*/ 2147483646 h 151"/>
              <a:gd name="T24" fmla="*/ 2147483646 w 48"/>
              <a:gd name="T25" fmla="*/ 2147483646 h 151"/>
              <a:gd name="T26" fmla="*/ 2147483646 w 48"/>
              <a:gd name="T27" fmla="*/ 2147483646 h 151"/>
              <a:gd name="T28" fmla="*/ 2147483646 w 48"/>
              <a:gd name="T29" fmla="*/ 2147483646 h 151"/>
              <a:gd name="T30" fmla="*/ 2147483646 w 48"/>
              <a:gd name="T31" fmla="*/ 2147483646 h 151"/>
              <a:gd name="T32" fmla="*/ 2147483646 w 48"/>
              <a:gd name="T33" fmla="*/ 2147483646 h 151"/>
              <a:gd name="T34" fmla="*/ 2147483646 w 48"/>
              <a:gd name="T35" fmla="*/ 2147483646 h 151"/>
              <a:gd name="T36" fmla="*/ 2147483646 w 48"/>
              <a:gd name="T37" fmla="*/ 2147483646 h 151"/>
              <a:gd name="T38" fmla="*/ 2147483646 w 48"/>
              <a:gd name="T39" fmla="*/ 2147483646 h 151"/>
              <a:gd name="T40" fmla="*/ 2147483646 w 48"/>
              <a:gd name="T41" fmla="*/ 2147483646 h 151"/>
              <a:gd name="T42" fmla="*/ 2147483646 w 48"/>
              <a:gd name="T43" fmla="*/ 2147483646 h 151"/>
              <a:gd name="T44" fmla="*/ 2147483646 w 48"/>
              <a:gd name="T45" fmla="*/ 2147483646 h 151"/>
              <a:gd name="T46" fmla="*/ 2147483646 w 48"/>
              <a:gd name="T47" fmla="*/ 2147483646 h 151"/>
              <a:gd name="T48" fmla="*/ 2147483646 w 48"/>
              <a:gd name="T49" fmla="*/ 2147483646 h 151"/>
              <a:gd name="T50" fmla="*/ 2147483646 w 48"/>
              <a:gd name="T51" fmla="*/ 2147483646 h 151"/>
              <a:gd name="T52" fmla="*/ 2147483646 w 48"/>
              <a:gd name="T53" fmla="*/ 2147483646 h 151"/>
              <a:gd name="T54" fmla="*/ 2147483646 w 48"/>
              <a:gd name="T55" fmla="*/ 2147483646 h 151"/>
              <a:gd name="T56" fmla="*/ 2147483646 w 48"/>
              <a:gd name="T57" fmla="*/ 2147483646 h 151"/>
              <a:gd name="T58" fmla="*/ 2147483646 w 48"/>
              <a:gd name="T59" fmla="*/ 2147483646 h 151"/>
              <a:gd name="T60" fmla="*/ 2147483646 w 48"/>
              <a:gd name="T61" fmla="*/ 2147483646 h 151"/>
              <a:gd name="T62" fmla="*/ 2147483646 w 48"/>
              <a:gd name="T63" fmla="*/ 2147483646 h 151"/>
              <a:gd name="T64" fmla="*/ 2147483646 w 48"/>
              <a:gd name="T65" fmla="*/ 2147483646 h 151"/>
              <a:gd name="T66" fmla="*/ 2147483646 w 48"/>
              <a:gd name="T67" fmla="*/ 2147483646 h 151"/>
              <a:gd name="T68" fmla="*/ 2147483646 w 48"/>
              <a:gd name="T69" fmla="*/ 2147483646 h 151"/>
              <a:gd name="T70" fmla="*/ 2147483646 w 48"/>
              <a:gd name="T71" fmla="*/ 2147483646 h 151"/>
              <a:gd name="T72" fmla="*/ 2147483646 w 48"/>
              <a:gd name="T73" fmla="*/ 2147483646 h 151"/>
              <a:gd name="T74" fmla="*/ 2147483646 w 48"/>
              <a:gd name="T75" fmla="*/ 2147483646 h 151"/>
              <a:gd name="T76" fmla="*/ 2147483646 w 48"/>
              <a:gd name="T77" fmla="*/ 2147483646 h 151"/>
              <a:gd name="T78" fmla="*/ 0 w 48"/>
              <a:gd name="T79" fmla="*/ 2147483646 h 15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8"/>
              <a:gd name="T121" fmla="*/ 0 h 151"/>
              <a:gd name="T122" fmla="*/ 48 w 48"/>
              <a:gd name="T123" fmla="*/ 151 h 15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8" h="151">
                <a:moveTo>
                  <a:pt x="0" y="0"/>
                </a:moveTo>
                <a:lnTo>
                  <a:pt x="0" y="4"/>
                </a:lnTo>
                <a:lnTo>
                  <a:pt x="7" y="10"/>
                </a:lnTo>
                <a:lnTo>
                  <a:pt x="11" y="14"/>
                </a:lnTo>
                <a:lnTo>
                  <a:pt x="13" y="18"/>
                </a:lnTo>
                <a:lnTo>
                  <a:pt x="18" y="22"/>
                </a:lnTo>
                <a:lnTo>
                  <a:pt x="20" y="26"/>
                </a:lnTo>
                <a:lnTo>
                  <a:pt x="25" y="28"/>
                </a:lnTo>
                <a:lnTo>
                  <a:pt x="29" y="36"/>
                </a:lnTo>
                <a:lnTo>
                  <a:pt x="34" y="36"/>
                </a:lnTo>
                <a:lnTo>
                  <a:pt x="36" y="40"/>
                </a:lnTo>
                <a:lnTo>
                  <a:pt x="40" y="42"/>
                </a:lnTo>
                <a:lnTo>
                  <a:pt x="40" y="46"/>
                </a:lnTo>
                <a:lnTo>
                  <a:pt x="43" y="50"/>
                </a:lnTo>
                <a:lnTo>
                  <a:pt x="45" y="54"/>
                </a:lnTo>
                <a:lnTo>
                  <a:pt x="45" y="60"/>
                </a:lnTo>
                <a:lnTo>
                  <a:pt x="45" y="64"/>
                </a:lnTo>
                <a:lnTo>
                  <a:pt x="47" y="68"/>
                </a:lnTo>
                <a:lnTo>
                  <a:pt x="47" y="72"/>
                </a:lnTo>
                <a:lnTo>
                  <a:pt x="47" y="76"/>
                </a:lnTo>
                <a:lnTo>
                  <a:pt x="47" y="80"/>
                </a:lnTo>
                <a:lnTo>
                  <a:pt x="47" y="84"/>
                </a:lnTo>
                <a:lnTo>
                  <a:pt x="47" y="90"/>
                </a:lnTo>
                <a:lnTo>
                  <a:pt x="47" y="94"/>
                </a:lnTo>
                <a:lnTo>
                  <a:pt x="47" y="100"/>
                </a:lnTo>
                <a:lnTo>
                  <a:pt x="47" y="106"/>
                </a:lnTo>
                <a:lnTo>
                  <a:pt x="47" y="110"/>
                </a:lnTo>
                <a:lnTo>
                  <a:pt x="45" y="114"/>
                </a:lnTo>
                <a:lnTo>
                  <a:pt x="43" y="118"/>
                </a:lnTo>
                <a:lnTo>
                  <a:pt x="40" y="122"/>
                </a:lnTo>
                <a:lnTo>
                  <a:pt x="38" y="126"/>
                </a:lnTo>
                <a:lnTo>
                  <a:pt x="34" y="128"/>
                </a:lnTo>
                <a:lnTo>
                  <a:pt x="29" y="132"/>
                </a:lnTo>
                <a:lnTo>
                  <a:pt x="25" y="136"/>
                </a:lnTo>
                <a:lnTo>
                  <a:pt x="20" y="140"/>
                </a:lnTo>
                <a:lnTo>
                  <a:pt x="18" y="144"/>
                </a:lnTo>
                <a:lnTo>
                  <a:pt x="13" y="146"/>
                </a:lnTo>
                <a:lnTo>
                  <a:pt x="9" y="150"/>
                </a:lnTo>
                <a:lnTo>
                  <a:pt x="4" y="150"/>
                </a:lnTo>
                <a:lnTo>
                  <a:pt x="0" y="150"/>
                </a:lnTo>
              </a:path>
            </a:pathLst>
          </a:custGeom>
          <a:noFill/>
          <a:ln w="25400" cap="rnd">
            <a:solidFill>
              <a:srgbClr val="003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363"/>
          </a:p>
        </p:txBody>
      </p:sp>
      <p:sp>
        <p:nvSpPr>
          <p:cNvPr id="15384" name="Rectangle 40">
            <a:extLst>
              <a:ext uri="{FF2B5EF4-FFF2-40B4-BE49-F238E27FC236}">
                <a16:creationId xmlns:a16="http://schemas.microsoft.com/office/drawing/2014/main" id="{86EB8A75-3513-624E-AE84-BAFA369CF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0109" y="5107336"/>
            <a:ext cx="1797546" cy="30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348" tIns="37505" rIns="76348" bIns="37505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19" b="0">
                <a:solidFill>
                  <a:srgbClr val="FFFFFF"/>
                </a:solidFill>
                <a:latin typeface="Helvetica" pitchFamily="2" charset="0"/>
              </a:rPr>
              <a:t>Driveway</a:t>
            </a:r>
          </a:p>
        </p:txBody>
      </p:sp>
      <p:sp>
        <p:nvSpPr>
          <p:cNvPr id="6185" name="Rectangle 41">
            <a:extLst>
              <a:ext uri="{FF2B5EF4-FFF2-40B4-BE49-F238E27FC236}">
                <a16:creationId xmlns:a16="http://schemas.microsoft.com/office/drawing/2014/main" id="{7375330D-6C72-1546-9A3D-67089766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796" y="2985642"/>
            <a:ext cx="1797546" cy="30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6348" tIns="37505" rIns="76348" bIns="37505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519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Sidewalk</a:t>
            </a:r>
          </a:p>
        </p:txBody>
      </p:sp>
      <p:sp>
        <p:nvSpPr>
          <p:cNvPr id="15386" name="Rectangle 42">
            <a:extLst>
              <a:ext uri="{FF2B5EF4-FFF2-40B4-BE49-F238E27FC236}">
                <a16:creationId xmlns:a16="http://schemas.microsoft.com/office/drawing/2014/main" id="{15B05FD6-04AC-4245-9E37-8B2E9DDE1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5912" y="1335435"/>
            <a:ext cx="1146572" cy="8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348" tIns="37505" rIns="76348" bIns="37505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88">
                <a:solidFill>
                  <a:srgbClr val="003E00"/>
                </a:solidFill>
                <a:latin typeface="Helvetica" pitchFamily="2" charset="0"/>
              </a:rPr>
              <a:t>Failed Septic System</a:t>
            </a:r>
          </a:p>
        </p:txBody>
      </p:sp>
      <p:sp>
        <p:nvSpPr>
          <p:cNvPr id="6187" name="Rectangle 43">
            <a:extLst>
              <a:ext uri="{FF2B5EF4-FFF2-40B4-BE49-F238E27FC236}">
                <a16:creationId xmlns:a16="http://schemas.microsoft.com/office/drawing/2014/main" id="{A0867BD0-1126-164E-A714-3B5C15B2E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9517" y="3725021"/>
            <a:ext cx="1797546" cy="3095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6348" tIns="37505" rIns="76348" bIns="37505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519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rPr>
              <a:t>Catch Basins</a:t>
            </a:r>
          </a:p>
        </p:txBody>
      </p:sp>
      <p:sp>
        <p:nvSpPr>
          <p:cNvPr id="15388" name="Line 44">
            <a:extLst>
              <a:ext uri="{FF2B5EF4-FFF2-40B4-BE49-F238E27FC236}">
                <a16:creationId xmlns:a16="http://schemas.microsoft.com/office/drawing/2014/main" id="{DB89FA4A-542F-2348-AFD7-86BB9BE8B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8458" y="1768078"/>
            <a:ext cx="1229618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363"/>
          </a:p>
        </p:txBody>
      </p:sp>
      <p:sp>
        <p:nvSpPr>
          <p:cNvPr id="15389" name="Freeform 45">
            <a:extLst>
              <a:ext uri="{FF2B5EF4-FFF2-40B4-BE49-F238E27FC236}">
                <a16:creationId xmlns:a16="http://schemas.microsoft.com/office/drawing/2014/main" id="{2243EEFD-21F5-044B-83FE-39B873A76467}"/>
              </a:ext>
            </a:extLst>
          </p:cNvPr>
          <p:cNvSpPr>
            <a:spLocks/>
          </p:cNvSpPr>
          <p:nvPr/>
        </p:nvSpPr>
        <p:spPr bwMode="auto">
          <a:xfrm>
            <a:off x="1020663" y="1307306"/>
            <a:ext cx="1291233" cy="719287"/>
          </a:xfrm>
          <a:custGeom>
            <a:avLst/>
            <a:gdLst>
              <a:gd name="T0" fmla="*/ 0 w 964"/>
              <a:gd name="T1" fmla="*/ 0 h 537"/>
              <a:gd name="T2" fmla="*/ 2147483646 w 964"/>
              <a:gd name="T3" fmla="*/ 2147483646 h 537"/>
              <a:gd name="T4" fmla="*/ 2147483646 w 964"/>
              <a:gd name="T5" fmla="*/ 2147483646 h 537"/>
              <a:gd name="T6" fmla="*/ 2147483646 w 964"/>
              <a:gd name="T7" fmla="*/ 2147483646 h 537"/>
              <a:gd name="T8" fmla="*/ 2147483646 w 964"/>
              <a:gd name="T9" fmla="*/ 2147483646 h 537"/>
              <a:gd name="T10" fmla="*/ 2147483646 w 964"/>
              <a:gd name="T11" fmla="*/ 2147483646 h 537"/>
              <a:gd name="T12" fmla="*/ 2147483646 w 964"/>
              <a:gd name="T13" fmla="*/ 2147483646 h 537"/>
              <a:gd name="T14" fmla="*/ 2147483646 w 964"/>
              <a:gd name="T15" fmla="*/ 2147483646 h 537"/>
              <a:gd name="T16" fmla="*/ 2147483646 w 964"/>
              <a:gd name="T17" fmla="*/ 2147483646 h 537"/>
              <a:gd name="T18" fmla="*/ 2147483646 w 964"/>
              <a:gd name="T19" fmla="*/ 2147483646 h 537"/>
              <a:gd name="T20" fmla="*/ 2147483646 w 964"/>
              <a:gd name="T21" fmla="*/ 2147483646 h 537"/>
              <a:gd name="T22" fmla="*/ 2147483646 w 964"/>
              <a:gd name="T23" fmla="*/ 2147483646 h 537"/>
              <a:gd name="T24" fmla="*/ 2147483646 w 964"/>
              <a:gd name="T25" fmla="*/ 2147483646 h 537"/>
              <a:gd name="T26" fmla="*/ 2147483646 w 964"/>
              <a:gd name="T27" fmla="*/ 2147483646 h 537"/>
              <a:gd name="T28" fmla="*/ 2147483646 w 964"/>
              <a:gd name="T29" fmla="*/ 2147483646 h 537"/>
              <a:gd name="T30" fmla="*/ 2147483646 w 964"/>
              <a:gd name="T31" fmla="*/ 2147483646 h 537"/>
              <a:gd name="T32" fmla="*/ 2147483646 w 964"/>
              <a:gd name="T33" fmla="*/ 2147483646 h 537"/>
              <a:gd name="T34" fmla="*/ 2147483646 w 964"/>
              <a:gd name="T35" fmla="*/ 2147483646 h 537"/>
              <a:gd name="T36" fmla="*/ 2147483646 w 964"/>
              <a:gd name="T37" fmla="*/ 2147483646 h 537"/>
              <a:gd name="T38" fmla="*/ 2147483646 w 964"/>
              <a:gd name="T39" fmla="*/ 2147483646 h 537"/>
              <a:gd name="T40" fmla="*/ 2147483646 w 964"/>
              <a:gd name="T41" fmla="*/ 2147483646 h 537"/>
              <a:gd name="T42" fmla="*/ 2147483646 w 964"/>
              <a:gd name="T43" fmla="*/ 2147483646 h 537"/>
              <a:gd name="T44" fmla="*/ 2147483646 w 964"/>
              <a:gd name="T45" fmla="*/ 2147483646 h 537"/>
              <a:gd name="T46" fmla="*/ 2147483646 w 964"/>
              <a:gd name="T47" fmla="*/ 2147483646 h 53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64"/>
              <a:gd name="T73" fmla="*/ 0 h 537"/>
              <a:gd name="T74" fmla="*/ 964 w 964"/>
              <a:gd name="T75" fmla="*/ 537 h 53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64" h="537">
                <a:moveTo>
                  <a:pt x="0" y="0"/>
                </a:moveTo>
                <a:lnTo>
                  <a:pt x="9" y="16"/>
                </a:lnTo>
                <a:lnTo>
                  <a:pt x="45" y="32"/>
                </a:lnTo>
                <a:lnTo>
                  <a:pt x="81" y="64"/>
                </a:lnTo>
                <a:lnTo>
                  <a:pt x="135" y="96"/>
                </a:lnTo>
                <a:lnTo>
                  <a:pt x="180" y="128"/>
                </a:lnTo>
                <a:lnTo>
                  <a:pt x="243" y="176"/>
                </a:lnTo>
                <a:lnTo>
                  <a:pt x="306" y="216"/>
                </a:lnTo>
                <a:lnTo>
                  <a:pt x="378" y="240"/>
                </a:lnTo>
                <a:lnTo>
                  <a:pt x="441" y="280"/>
                </a:lnTo>
                <a:lnTo>
                  <a:pt x="495" y="312"/>
                </a:lnTo>
                <a:lnTo>
                  <a:pt x="549" y="344"/>
                </a:lnTo>
                <a:lnTo>
                  <a:pt x="603" y="368"/>
                </a:lnTo>
                <a:lnTo>
                  <a:pt x="639" y="384"/>
                </a:lnTo>
                <a:lnTo>
                  <a:pt x="666" y="392"/>
                </a:lnTo>
                <a:lnTo>
                  <a:pt x="693" y="408"/>
                </a:lnTo>
                <a:lnTo>
                  <a:pt x="729" y="432"/>
                </a:lnTo>
                <a:lnTo>
                  <a:pt x="774" y="440"/>
                </a:lnTo>
                <a:lnTo>
                  <a:pt x="801" y="464"/>
                </a:lnTo>
                <a:lnTo>
                  <a:pt x="846" y="488"/>
                </a:lnTo>
                <a:lnTo>
                  <a:pt x="882" y="504"/>
                </a:lnTo>
                <a:lnTo>
                  <a:pt x="918" y="520"/>
                </a:lnTo>
                <a:lnTo>
                  <a:pt x="945" y="528"/>
                </a:lnTo>
                <a:lnTo>
                  <a:pt x="963" y="536"/>
                </a:lnTo>
              </a:path>
            </a:pathLst>
          </a:custGeom>
          <a:noFill/>
          <a:ln w="12700" cap="rnd">
            <a:solidFill>
              <a:srgbClr val="A2C1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363"/>
          </a:p>
        </p:txBody>
      </p:sp>
      <p:sp>
        <p:nvSpPr>
          <p:cNvPr id="15390" name="Freeform 46">
            <a:extLst>
              <a:ext uri="{FF2B5EF4-FFF2-40B4-BE49-F238E27FC236}">
                <a16:creationId xmlns:a16="http://schemas.microsoft.com/office/drawing/2014/main" id="{809D386D-480D-214B-BBE7-0A1C34FB0188}"/>
              </a:ext>
            </a:extLst>
          </p:cNvPr>
          <p:cNvSpPr>
            <a:spLocks/>
          </p:cNvSpPr>
          <p:nvPr/>
        </p:nvSpPr>
        <p:spPr bwMode="auto">
          <a:xfrm>
            <a:off x="1551088" y="2512814"/>
            <a:ext cx="1122462" cy="1260426"/>
          </a:xfrm>
          <a:custGeom>
            <a:avLst/>
            <a:gdLst>
              <a:gd name="T0" fmla="*/ 2147483646 w 838"/>
              <a:gd name="T1" fmla="*/ 0 h 941"/>
              <a:gd name="T2" fmla="*/ 2147483646 w 838"/>
              <a:gd name="T3" fmla="*/ 2147483646 h 941"/>
              <a:gd name="T4" fmla="*/ 2147483646 w 838"/>
              <a:gd name="T5" fmla="*/ 2147483646 h 941"/>
              <a:gd name="T6" fmla="*/ 2147483646 w 838"/>
              <a:gd name="T7" fmla="*/ 2147483646 h 941"/>
              <a:gd name="T8" fmla="*/ 2147483646 w 838"/>
              <a:gd name="T9" fmla="*/ 2147483646 h 941"/>
              <a:gd name="T10" fmla="*/ 2147483646 w 838"/>
              <a:gd name="T11" fmla="*/ 2147483646 h 941"/>
              <a:gd name="T12" fmla="*/ 2147483646 w 838"/>
              <a:gd name="T13" fmla="*/ 2147483646 h 941"/>
              <a:gd name="T14" fmla="*/ 2147483646 w 838"/>
              <a:gd name="T15" fmla="*/ 2147483646 h 941"/>
              <a:gd name="T16" fmla="*/ 2147483646 w 838"/>
              <a:gd name="T17" fmla="*/ 2147483646 h 941"/>
              <a:gd name="T18" fmla="*/ 2147483646 w 838"/>
              <a:gd name="T19" fmla="*/ 2147483646 h 941"/>
              <a:gd name="T20" fmla="*/ 2147483646 w 838"/>
              <a:gd name="T21" fmla="*/ 2147483646 h 941"/>
              <a:gd name="T22" fmla="*/ 2147483646 w 838"/>
              <a:gd name="T23" fmla="*/ 2147483646 h 941"/>
              <a:gd name="T24" fmla="*/ 2147483646 w 838"/>
              <a:gd name="T25" fmla="*/ 2147483646 h 941"/>
              <a:gd name="T26" fmla="*/ 2147483646 w 838"/>
              <a:gd name="T27" fmla="*/ 2147483646 h 941"/>
              <a:gd name="T28" fmla="*/ 2147483646 w 838"/>
              <a:gd name="T29" fmla="*/ 2147483646 h 941"/>
              <a:gd name="T30" fmla="*/ 2147483646 w 838"/>
              <a:gd name="T31" fmla="*/ 2147483646 h 941"/>
              <a:gd name="T32" fmla="*/ 2147483646 w 838"/>
              <a:gd name="T33" fmla="*/ 2147483646 h 941"/>
              <a:gd name="T34" fmla="*/ 2147483646 w 838"/>
              <a:gd name="T35" fmla="*/ 2147483646 h 941"/>
              <a:gd name="T36" fmla="*/ 2147483646 w 838"/>
              <a:gd name="T37" fmla="*/ 2147483646 h 941"/>
              <a:gd name="T38" fmla="*/ 2147483646 w 838"/>
              <a:gd name="T39" fmla="*/ 2147483646 h 941"/>
              <a:gd name="T40" fmla="*/ 2147483646 w 838"/>
              <a:gd name="T41" fmla="*/ 2147483646 h 941"/>
              <a:gd name="T42" fmla="*/ 2147483646 w 838"/>
              <a:gd name="T43" fmla="*/ 2147483646 h 941"/>
              <a:gd name="T44" fmla="*/ 2147483646 w 838"/>
              <a:gd name="T45" fmla="*/ 2147483646 h 941"/>
              <a:gd name="T46" fmla="*/ 2147483646 w 838"/>
              <a:gd name="T47" fmla="*/ 2147483646 h 941"/>
              <a:gd name="T48" fmla="*/ 2147483646 w 838"/>
              <a:gd name="T49" fmla="*/ 2147483646 h 941"/>
              <a:gd name="T50" fmla="*/ 2147483646 w 838"/>
              <a:gd name="T51" fmla="*/ 2147483646 h 941"/>
              <a:gd name="T52" fmla="*/ 2147483646 w 838"/>
              <a:gd name="T53" fmla="*/ 2147483646 h 941"/>
              <a:gd name="T54" fmla="*/ 2147483646 w 838"/>
              <a:gd name="T55" fmla="*/ 2147483646 h 941"/>
              <a:gd name="T56" fmla="*/ 2147483646 w 838"/>
              <a:gd name="T57" fmla="*/ 2147483646 h 941"/>
              <a:gd name="T58" fmla="*/ 2147483646 w 838"/>
              <a:gd name="T59" fmla="*/ 2147483646 h 941"/>
              <a:gd name="T60" fmla="*/ 2147483646 w 838"/>
              <a:gd name="T61" fmla="*/ 2147483646 h 941"/>
              <a:gd name="T62" fmla="*/ 2147483646 w 838"/>
              <a:gd name="T63" fmla="*/ 2147483646 h 941"/>
              <a:gd name="T64" fmla="*/ 2147483646 w 838"/>
              <a:gd name="T65" fmla="*/ 2147483646 h 941"/>
              <a:gd name="T66" fmla="*/ 2147483646 w 838"/>
              <a:gd name="T67" fmla="*/ 2147483646 h 941"/>
              <a:gd name="T68" fmla="*/ 2147483646 w 838"/>
              <a:gd name="T69" fmla="*/ 2147483646 h 941"/>
              <a:gd name="T70" fmla="*/ 2147483646 w 838"/>
              <a:gd name="T71" fmla="*/ 2147483646 h 941"/>
              <a:gd name="T72" fmla="*/ 2147483646 w 838"/>
              <a:gd name="T73" fmla="*/ 2147483646 h 941"/>
              <a:gd name="T74" fmla="*/ 2147483646 w 838"/>
              <a:gd name="T75" fmla="*/ 2147483646 h 941"/>
              <a:gd name="T76" fmla="*/ 2147483646 w 838"/>
              <a:gd name="T77" fmla="*/ 2147483646 h 941"/>
              <a:gd name="T78" fmla="*/ 2147483646 w 838"/>
              <a:gd name="T79" fmla="*/ 2147483646 h 941"/>
              <a:gd name="T80" fmla="*/ 2147483646 w 838"/>
              <a:gd name="T81" fmla="*/ 2147483646 h 941"/>
              <a:gd name="T82" fmla="*/ 2147483646 w 838"/>
              <a:gd name="T83" fmla="*/ 2147483646 h 941"/>
              <a:gd name="T84" fmla="*/ 2147483646 w 838"/>
              <a:gd name="T85" fmla="*/ 2147483646 h 941"/>
              <a:gd name="T86" fmla="*/ 0 w 838"/>
              <a:gd name="T87" fmla="*/ 2147483646 h 941"/>
              <a:gd name="T88" fmla="*/ 0 w 838"/>
              <a:gd name="T89" fmla="*/ 2147483646 h 94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38"/>
              <a:gd name="T136" fmla="*/ 0 h 941"/>
              <a:gd name="T137" fmla="*/ 838 w 838"/>
              <a:gd name="T138" fmla="*/ 941 h 94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38" h="941">
                <a:moveTo>
                  <a:pt x="837" y="0"/>
                </a:moveTo>
                <a:lnTo>
                  <a:pt x="785" y="28"/>
                </a:lnTo>
                <a:lnTo>
                  <a:pt x="767" y="50"/>
                </a:lnTo>
                <a:lnTo>
                  <a:pt x="761" y="66"/>
                </a:lnTo>
                <a:lnTo>
                  <a:pt x="743" y="86"/>
                </a:lnTo>
                <a:lnTo>
                  <a:pt x="720" y="100"/>
                </a:lnTo>
                <a:lnTo>
                  <a:pt x="702" y="132"/>
                </a:lnTo>
                <a:lnTo>
                  <a:pt x="684" y="164"/>
                </a:lnTo>
                <a:lnTo>
                  <a:pt x="666" y="180"/>
                </a:lnTo>
                <a:lnTo>
                  <a:pt x="648" y="212"/>
                </a:lnTo>
                <a:lnTo>
                  <a:pt x="621" y="228"/>
                </a:lnTo>
                <a:lnTo>
                  <a:pt x="594" y="252"/>
                </a:lnTo>
                <a:lnTo>
                  <a:pt x="585" y="268"/>
                </a:lnTo>
                <a:lnTo>
                  <a:pt x="567" y="284"/>
                </a:lnTo>
                <a:lnTo>
                  <a:pt x="531" y="308"/>
                </a:lnTo>
                <a:lnTo>
                  <a:pt x="513" y="324"/>
                </a:lnTo>
                <a:lnTo>
                  <a:pt x="486" y="340"/>
                </a:lnTo>
                <a:lnTo>
                  <a:pt x="468" y="356"/>
                </a:lnTo>
                <a:lnTo>
                  <a:pt x="441" y="364"/>
                </a:lnTo>
                <a:lnTo>
                  <a:pt x="423" y="380"/>
                </a:lnTo>
                <a:lnTo>
                  <a:pt x="396" y="396"/>
                </a:lnTo>
                <a:lnTo>
                  <a:pt x="378" y="404"/>
                </a:lnTo>
                <a:lnTo>
                  <a:pt x="342" y="428"/>
                </a:lnTo>
                <a:lnTo>
                  <a:pt x="324" y="444"/>
                </a:lnTo>
                <a:lnTo>
                  <a:pt x="297" y="444"/>
                </a:lnTo>
                <a:lnTo>
                  <a:pt x="279" y="468"/>
                </a:lnTo>
                <a:lnTo>
                  <a:pt x="252" y="476"/>
                </a:lnTo>
                <a:lnTo>
                  <a:pt x="234" y="492"/>
                </a:lnTo>
                <a:lnTo>
                  <a:pt x="207" y="508"/>
                </a:lnTo>
                <a:lnTo>
                  <a:pt x="180" y="532"/>
                </a:lnTo>
                <a:lnTo>
                  <a:pt x="144" y="572"/>
                </a:lnTo>
                <a:lnTo>
                  <a:pt x="117" y="596"/>
                </a:lnTo>
                <a:lnTo>
                  <a:pt x="99" y="628"/>
                </a:lnTo>
                <a:lnTo>
                  <a:pt x="90" y="644"/>
                </a:lnTo>
                <a:lnTo>
                  <a:pt x="72" y="676"/>
                </a:lnTo>
                <a:lnTo>
                  <a:pt x="63" y="700"/>
                </a:lnTo>
                <a:lnTo>
                  <a:pt x="45" y="724"/>
                </a:lnTo>
                <a:lnTo>
                  <a:pt x="45" y="764"/>
                </a:lnTo>
                <a:lnTo>
                  <a:pt x="36" y="788"/>
                </a:lnTo>
                <a:lnTo>
                  <a:pt x="27" y="820"/>
                </a:lnTo>
                <a:lnTo>
                  <a:pt x="18" y="844"/>
                </a:lnTo>
                <a:lnTo>
                  <a:pt x="18" y="884"/>
                </a:lnTo>
                <a:lnTo>
                  <a:pt x="18" y="900"/>
                </a:lnTo>
                <a:lnTo>
                  <a:pt x="0" y="924"/>
                </a:lnTo>
                <a:lnTo>
                  <a:pt x="0" y="940"/>
                </a:lnTo>
              </a:path>
            </a:pathLst>
          </a:custGeom>
          <a:noFill/>
          <a:ln w="12700" cap="rnd">
            <a:solidFill>
              <a:srgbClr val="A2C1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363"/>
          </a:p>
        </p:txBody>
      </p:sp>
      <p:sp>
        <p:nvSpPr>
          <p:cNvPr id="15391" name="Freeform 47">
            <a:extLst>
              <a:ext uri="{FF2B5EF4-FFF2-40B4-BE49-F238E27FC236}">
                <a16:creationId xmlns:a16="http://schemas.microsoft.com/office/drawing/2014/main" id="{2973E15E-BE29-AE4D-BC47-BF905F175546}"/>
              </a:ext>
            </a:extLst>
          </p:cNvPr>
          <p:cNvSpPr>
            <a:spLocks/>
          </p:cNvSpPr>
          <p:nvPr/>
        </p:nvSpPr>
        <p:spPr bwMode="auto">
          <a:xfrm>
            <a:off x="803672" y="3254872"/>
            <a:ext cx="654993" cy="1086297"/>
          </a:xfrm>
          <a:custGeom>
            <a:avLst/>
            <a:gdLst>
              <a:gd name="T0" fmla="*/ 2147483646 w 489"/>
              <a:gd name="T1" fmla="*/ 0 h 811"/>
              <a:gd name="T2" fmla="*/ 2147483646 w 489"/>
              <a:gd name="T3" fmla="*/ 2147483646 h 811"/>
              <a:gd name="T4" fmla="*/ 2147483646 w 489"/>
              <a:gd name="T5" fmla="*/ 2147483646 h 811"/>
              <a:gd name="T6" fmla="*/ 2147483646 w 489"/>
              <a:gd name="T7" fmla="*/ 2147483646 h 811"/>
              <a:gd name="T8" fmla="*/ 2147483646 w 489"/>
              <a:gd name="T9" fmla="*/ 2147483646 h 811"/>
              <a:gd name="T10" fmla="*/ 2147483646 w 489"/>
              <a:gd name="T11" fmla="*/ 2147483646 h 811"/>
              <a:gd name="T12" fmla="*/ 2147483646 w 489"/>
              <a:gd name="T13" fmla="*/ 2147483646 h 811"/>
              <a:gd name="T14" fmla="*/ 2147483646 w 489"/>
              <a:gd name="T15" fmla="*/ 2147483646 h 811"/>
              <a:gd name="T16" fmla="*/ 2147483646 w 489"/>
              <a:gd name="T17" fmla="*/ 2147483646 h 811"/>
              <a:gd name="T18" fmla="*/ 2147483646 w 489"/>
              <a:gd name="T19" fmla="*/ 2147483646 h 811"/>
              <a:gd name="T20" fmla="*/ 2147483646 w 489"/>
              <a:gd name="T21" fmla="*/ 2147483646 h 811"/>
              <a:gd name="T22" fmla="*/ 2147483646 w 489"/>
              <a:gd name="T23" fmla="*/ 2147483646 h 811"/>
              <a:gd name="T24" fmla="*/ 2147483646 w 489"/>
              <a:gd name="T25" fmla="*/ 2147483646 h 811"/>
              <a:gd name="T26" fmla="*/ 2147483646 w 489"/>
              <a:gd name="T27" fmla="*/ 2147483646 h 811"/>
              <a:gd name="T28" fmla="*/ 2147483646 w 489"/>
              <a:gd name="T29" fmla="*/ 2147483646 h 811"/>
              <a:gd name="T30" fmla="*/ 2147483646 w 489"/>
              <a:gd name="T31" fmla="*/ 2147483646 h 811"/>
              <a:gd name="T32" fmla="*/ 2147483646 w 489"/>
              <a:gd name="T33" fmla="*/ 2147483646 h 811"/>
              <a:gd name="T34" fmla="*/ 2147483646 w 489"/>
              <a:gd name="T35" fmla="*/ 2147483646 h 811"/>
              <a:gd name="T36" fmla="*/ 2147483646 w 489"/>
              <a:gd name="T37" fmla="*/ 2147483646 h 811"/>
              <a:gd name="T38" fmla="*/ 2147483646 w 489"/>
              <a:gd name="T39" fmla="*/ 2147483646 h 811"/>
              <a:gd name="T40" fmla="*/ 2147483646 w 489"/>
              <a:gd name="T41" fmla="*/ 2147483646 h 811"/>
              <a:gd name="T42" fmla="*/ 2147483646 w 489"/>
              <a:gd name="T43" fmla="*/ 2147483646 h 811"/>
              <a:gd name="T44" fmla="*/ 2147483646 w 489"/>
              <a:gd name="T45" fmla="*/ 2147483646 h 811"/>
              <a:gd name="T46" fmla="*/ 2147483646 w 489"/>
              <a:gd name="T47" fmla="*/ 2147483646 h 811"/>
              <a:gd name="T48" fmla="*/ 2147483646 w 489"/>
              <a:gd name="T49" fmla="*/ 2147483646 h 811"/>
              <a:gd name="T50" fmla="*/ 2147483646 w 489"/>
              <a:gd name="T51" fmla="*/ 2147483646 h 811"/>
              <a:gd name="T52" fmla="*/ 2147483646 w 489"/>
              <a:gd name="T53" fmla="*/ 2147483646 h 811"/>
              <a:gd name="T54" fmla="*/ 2147483646 w 489"/>
              <a:gd name="T55" fmla="*/ 2147483646 h 811"/>
              <a:gd name="T56" fmla="*/ 2147483646 w 489"/>
              <a:gd name="T57" fmla="*/ 2147483646 h 811"/>
              <a:gd name="T58" fmla="*/ 2147483646 w 489"/>
              <a:gd name="T59" fmla="*/ 2147483646 h 811"/>
              <a:gd name="T60" fmla="*/ 2147483646 w 489"/>
              <a:gd name="T61" fmla="*/ 2147483646 h 811"/>
              <a:gd name="T62" fmla="*/ 2147483646 w 489"/>
              <a:gd name="T63" fmla="*/ 2147483646 h 811"/>
              <a:gd name="T64" fmla="*/ 2147483646 w 489"/>
              <a:gd name="T65" fmla="*/ 2147483646 h 811"/>
              <a:gd name="T66" fmla="*/ 2147483646 w 489"/>
              <a:gd name="T67" fmla="*/ 2147483646 h 811"/>
              <a:gd name="T68" fmla="*/ 2147483646 w 489"/>
              <a:gd name="T69" fmla="*/ 2147483646 h 811"/>
              <a:gd name="T70" fmla="*/ 0 w 489"/>
              <a:gd name="T71" fmla="*/ 2147483646 h 81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489"/>
              <a:gd name="T109" fmla="*/ 0 h 811"/>
              <a:gd name="T110" fmla="*/ 489 w 489"/>
              <a:gd name="T111" fmla="*/ 811 h 81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489" h="811">
                <a:moveTo>
                  <a:pt x="488" y="0"/>
                </a:moveTo>
                <a:lnTo>
                  <a:pt x="450" y="58"/>
                </a:lnTo>
                <a:lnTo>
                  <a:pt x="450" y="74"/>
                </a:lnTo>
                <a:lnTo>
                  <a:pt x="432" y="106"/>
                </a:lnTo>
                <a:lnTo>
                  <a:pt x="423" y="130"/>
                </a:lnTo>
                <a:lnTo>
                  <a:pt x="423" y="146"/>
                </a:lnTo>
                <a:lnTo>
                  <a:pt x="414" y="162"/>
                </a:lnTo>
                <a:lnTo>
                  <a:pt x="405" y="178"/>
                </a:lnTo>
                <a:lnTo>
                  <a:pt x="396" y="202"/>
                </a:lnTo>
                <a:lnTo>
                  <a:pt x="387" y="226"/>
                </a:lnTo>
                <a:lnTo>
                  <a:pt x="369" y="242"/>
                </a:lnTo>
                <a:lnTo>
                  <a:pt x="369" y="266"/>
                </a:lnTo>
                <a:lnTo>
                  <a:pt x="360" y="290"/>
                </a:lnTo>
                <a:lnTo>
                  <a:pt x="342" y="306"/>
                </a:lnTo>
                <a:lnTo>
                  <a:pt x="342" y="330"/>
                </a:lnTo>
                <a:lnTo>
                  <a:pt x="333" y="362"/>
                </a:lnTo>
                <a:lnTo>
                  <a:pt x="324" y="386"/>
                </a:lnTo>
                <a:lnTo>
                  <a:pt x="306" y="410"/>
                </a:lnTo>
                <a:lnTo>
                  <a:pt x="297" y="442"/>
                </a:lnTo>
                <a:lnTo>
                  <a:pt x="297" y="466"/>
                </a:lnTo>
                <a:lnTo>
                  <a:pt x="279" y="498"/>
                </a:lnTo>
                <a:lnTo>
                  <a:pt x="270" y="530"/>
                </a:lnTo>
                <a:lnTo>
                  <a:pt x="261" y="554"/>
                </a:lnTo>
                <a:lnTo>
                  <a:pt x="243" y="578"/>
                </a:lnTo>
                <a:lnTo>
                  <a:pt x="225" y="594"/>
                </a:lnTo>
                <a:lnTo>
                  <a:pt x="207" y="634"/>
                </a:lnTo>
                <a:lnTo>
                  <a:pt x="198" y="650"/>
                </a:lnTo>
                <a:lnTo>
                  <a:pt x="180" y="674"/>
                </a:lnTo>
                <a:lnTo>
                  <a:pt x="162" y="690"/>
                </a:lnTo>
                <a:lnTo>
                  <a:pt x="135" y="722"/>
                </a:lnTo>
                <a:lnTo>
                  <a:pt x="99" y="754"/>
                </a:lnTo>
                <a:lnTo>
                  <a:pt x="72" y="770"/>
                </a:lnTo>
                <a:lnTo>
                  <a:pt x="54" y="778"/>
                </a:lnTo>
                <a:lnTo>
                  <a:pt x="36" y="794"/>
                </a:lnTo>
                <a:lnTo>
                  <a:pt x="18" y="802"/>
                </a:lnTo>
                <a:lnTo>
                  <a:pt x="0" y="810"/>
                </a:lnTo>
              </a:path>
            </a:pathLst>
          </a:custGeom>
          <a:noFill/>
          <a:ln w="12700" cap="rnd">
            <a:solidFill>
              <a:srgbClr val="A2C1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363"/>
          </a:p>
        </p:txBody>
      </p:sp>
      <p:sp>
        <p:nvSpPr>
          <p:cNvPr id="15392" name="Freeform 48">
            <a:extLst>
              <a:ext uri="{FF2B5EF4-FFF2-40B4-BE49-F238E27FC236}">
                <a16:creationId xmlns:a16="http://schemas.microsoft.com/office/drawing/2014/main" id="{94F7DC96-EBA2-8948-AC2A-D2CA8E12F8AB}"/>
              </a:ext>
            </a:extLst>
          </p:cNvPr>
          <p:cNvSpPr>
            <a:spLocks/>
          </p:cNvSpPr>
          <p:nvPr/>
        </p:nvSpPr>
        <p:spPr bwMode="auto">
          <a:xfrm>
            <a:off x="851893" y="4575572"/>
            <a:ext cx="833140" cy="1072902"/>
          </a:xfrm>
          <a:custGeom>
            <a:avLst/>
            <a:gdLst>
              <a:gd name="T0" fmla="*/ 2147483646 w 622"/>
              <a:gd name="T1" fmla="*/ 0 h 801"/>
              <a:gd name="T2" fmla="*/ 2147483646 w 622"/>
              <a:gd name="T3" fmla="*/ 2147483646 h 801"/>
              <a:gd name="T4" fmla="*/ 2147483646 w 622"/>
              <a:gd name="T5" fmla="*/ 2147483646 h 801"/>
              <a:gd name="T6" fmla="*/ 2147483646 w 622"/>
              <a:gd name="T7" fmla="*/ 2147483646 h 801"/>
              <a:gd name="T8" fmla="*/ 2147483646 w 622"/>
              <a:gd name="T9" fmla="*/ 2147483646 h 801"/>
              <a:gd name="T10" fmla="*/ 2147483646 w 622"/>
              <a:gd name="T11" fmla="*/ 2147483646 h 801"/>
              <a:gd name="T12" fmla="*/ 2147483646 w 622"/>
              <a:gd name="T13" fmla="*/ 2147483646 h 801"/>
              <a:gd name="T14" fmla="*/ 2147483646 w 622"/>
              <a:gd name="T15" fmla="*/ 2147483646 h 801"/>
              <a:gd name="T16" fmla="*/ 2147483646 w 622"/>
              <a:gd name="T17" fmla="*/ 2147483646 h 801"/>
              <a:gd name="T18" fmla="*/ 2147483646 w 622"/>
              <a:gd name="T19" fmla="*/ 2147483646 h 801"/>
              <a:gd name="T20" fmla="*/ 2147483646 w 622"/>
              <a:gd name="T21" fmla="*/ 2147483646 h 801"/>
              <a:gd name="T22" fmla="*/ 2147483646 w 622"/>
              <a:gd name="T23" fmla="*/ 2147483646 h 801"/>
              <a:gd name="T24" fmla="*/ 2147483646 w 622"/>
              <a:gd name="T25" fmla="*/ 2147483646 h 801"/>
              <a:gd name="T26" fmla="*/ 2147483646 w 622"/>
              <a:gd name="T27" fmla="*/ 2147483646 h 801"/>
              <a:gd name="T28" fmla="*/ 2147483646 w 622"/>
              <a:gd name="T29" fmla="*/ 2147483646 h 801"/>
              <a:gd name="T30" fmla="*/ 2147483646 w 622"/>
              <a:gd name="T31" fmla="*/ 2147483646 h 801"/>
              <a:gd name="T32" fmla="*/ 2147483646 w 622"/>
              <a:gd name="T33" fmla="*/ 2147483646 h 801"/>
              <a:gd name="T34" fmla="*/ 2147483646 w 622"/>
              <a:gd name="T35" fmla="*/ 2147483646 h 801"/>
              <a:gd name="T36" fmla="*/ 2147483646 w 622"/>
              <a:gd name="T37" fmla="*/ 2147483646 h 801"/>
              <a:gd name="T38" fmla="*/ 2147483646 w 622"/>
              <a:gd name="T39" fmla="*/ 2147483646 h 801"/>
              <a:gd name="T40" fmla="*/ 2147483646 w 622"/>
              <a:gd name="T41" fmla="*/ 2147483646 h 801"/>
              <a:gd name="T42" fmla="*/ 2147483646 w 622"/>
              <a:gd name="T43" fmla="*/ 2147483646 h 801"/>
              <a:gd name="T44" fmla="*/ 2147483646 w 622"/>
              <a:gd name="T45" fmla="*/ 2147483646 h 801"/>
              <a:gd name="T46" fmla="*/ 2147483646 w 622"/>
              <a:gd name="T47" fmla="*/ 2147483646 h 801"/>
              <a:gd name="T48" fmla="*/ 2147483646 w 622"/>
              <a:gd name="T49" fmla="*/ 2147483646 h 801"/>
              <a:gd name="T50" fmla="*/ 2147483646 w 622"/>
              <a:gd name="T51" fmla="*/ 2147483646 h 801"/>
              <a:gd name="T52" fmla="*/ 2147483646 w 622"/>
              <a:gd name="T53" fmla="*/ 2147483646 h 801"/>
              <a:gd name="T54" fmla="*/ 2147483646 w 622"/>
              <a:gd name="T55" fmla="*/ 2147483646 h 801"/>
              <a:gd name="T56" fmla="*/ 2147483646 w 622"/>
              <a:gd name="T57" fmla="*/ 2147483646 h 801"/>
              <a:gd name="T58" fmla="*/ 2147483646 w 622"/>
              <a:gd name="T59" fmla="*/ 2147483646 h 801"/>
              <a:gd name="T60" fmla="*/ 2147483646 w 622"/>
              <a:gd name="T61" fmla="*/ 2147483646 h 801"/>
              <a:gd name="T62" fmla="*/ 2147483646 w 622"/>
              <a:gd name="T63" fmla="*/ 2147483646 h 801"/>
              <a:gd name="T64" fmla="*/ 2147483646 w 622"/>
              <a:gd name="T65" fmla="*/ 2147483646 h 801"/>
              <a:gd name="T66" fmla="*/ 2147483646 w 622"/>
              <a:gd name="T67" fmla="*/ 2147483646 h 801"/>
              <a:gd name="T68" fmla="*/ 2147483646 w 622"/>
              <a:gd name="T69" fmla="*/ 2147483646 h 801"/>
              <a:gd name="T70" fmla="*/ 2147483646 w 622"/>
              <a:gd name="T71" fmla="*/ 2147483646 h 801"/>
              <a:gd name="T72" fmla="*/ 2147483646 w 622"/>
              <a:gd name="T73" fmla="*/ 2147483646 h 801"/>
              <a:gd name="T74" fmla="*/ 2147483646 w 622"/>
              <a:gd name="T75" fmla="*/ 2147483646 h 801"/>
              <a:gd name="T76" fmla="*/ 2147483646 w 622"/>
              <a:gd name="T77" fmla="*/ 2147483646 h 801"/>
              <a:gd name="T78" fmla="*/ 2147483646 w 622"/>
              <a:gd name="T79" fmla="*/ 2147483646 h 801"/>
              <a:gd name="T80" fmla="*/ 2147483646 w 622"/>
              <a:gd name="T81" fmla="*/ 2147483646 h 801"/>
              <a:gd name="T82" fmla="*/ 2147483646 w 622"/>
              <a:gd name="T83" fmla="*/ 2147483646 h 801"/>
              <a:gd name="T84" fmla="*/ 2147483646 w 622"/>
              <a:gd name="T85" fmla="*/ 2147483646 h 801"/>
              <a:gd name="T86" fmla="*/ 0 w 622"/>
              <a:gd name="T87" fmla="*/ 2147483646 h 80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22"/>
              <a:gd name="T133" fmla="*/ 0 h 801"/>
              <a:gd name="T134" fmla="*/ 622 w 622"/>
              <a:gd name="T135" fmla="*/ 801 h 80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22" h="801">
                <a:moveTo>
                  <a:pt x="621" y="0"/>
                </a:moveTo>
                <a:lnTo>
                  <a:pt x="621" y="24"/>
                </a:lnTo>
                <a:lnTo>
                  <a:pt x="621" y="40"/>
                </a:lnTo>
                <a:lnTo>
                  <a:pt x="621" y="56"/>
                </a:lnTo>
                <a:lnTo>
                  <a:pt x="612" y="88"/>
                </a:lnTo>
                <a:lnTo>
                  <a:pt x="612" y="120"/>
                </a:lnTo>
                <a:lnTo>
                  <a:pt x="603" y="144"/>
                </a:lnTo>
                <a:lnTo>
                  <a:pt x="603" y="160"/>
                </a:lnTo>
                <a:lnTo>
                  <a:pt x="594" y="200"/>
                </a:lnTo>
                <a:lnTo>
                  <a:pt x="594" y="216"/>
                </a:lnTo>
                <a:lnTo>
                  <a:pt x="585" y="240"/>
                </a:lnTo>
                <a:lnTo>
                  <a:pt x="585" y="264"/>
                </a:lnTo>
                <a:lnTo>
                  <a:pt x="576" y="288"/>
                </a:lnTo>
                <a:lnTo>
                  <a:pt x="567" y="320"/>
                </a:lnTo>
                <a:lnTo>
                  <a:pt x="558" y="352"/>
                </a:lnTo>
                <a:lnTo>
                  <a:pt x="549" y="368"/>
                </a:lnTo>
                <a:lnTo>
                  <a:pt x="540" y="400"/>
                </a:lnTo>
                <a:lnTo>
                  <a:pt x="531" y="416"/>
                </a:lnTo>
                <a:lnTo>
                  <a:pt x="522" y="440"/>
                </a:lnTo>
                <a:lnTo>
                  <a:pt x="504" y="464"/>
                </a:lnTo>
                <a:lnTo>
                  <a:pt x="504" y="480"/>
                </a:lnTo>
                <a:lnTo>
                  <a:pt x="486" y="504"/>
                </a:lnTo>
                <a:lnTo>
                  <a:pt x="477" y="520"/>
                </a:lnTo>
                <a:lnTo>
                  <a:pt x="468" y="536"/>
                </a:lnTo>
                <a:lnTo>
                  <a:pt x="450" y="560"/>
                </a:lnTo>
                <a:lnTo>
                  <a:pt x="432" y="584"/>
                </a:lnTo>
                <a:lnTo>
                  <a:pt x="405" y="600"/>
                </a:lnTo>
                <a:lnTo>
                  <a:pt x="387" y="616"/>
                </a:lnTo>
                <a:lnTo>
                  <a:pt x="369" y="640"/>
                </a:lnTo>
                <a:lnTo>
                  <a:pt x="351" y="648"/>
                </a:lnTo>
                <a:lnTo>
                  <a:pt x="333" y="664"/>
                </a:lnTo>
                <a:lnTo>
                  <a:pt x="315" y="680"/>
                </a:lnTo>
                <a:lnTo>
                  <a:pt x="279" y="688"/>
                </a:lnTo>
                <a:lnTo>
                  <a:pt x="252" y="704"/>
                </a:lnTo>
                <a:lnTo>
                  <a:pt x="225" y="712"/>
                </a:lnTo>
                <a:lnTo>
                  <a:pt x="189" y="728"/>
                </a:lnTo>
                <a:lnTo>
                  <a:pt x="162" y="744"/>
                </a:lnTo>
                <a:lnTo>
                  <a:pt x="135" y="760"/>
                </a:lnTo>
                <a:lnTo>
                  <a:pt x="117" y="760"/>
                </a:lnTo>
                <a:lnTo>
                  <a:pt x="90" y="768"/>
                </a:lnTo>
                <a:lnTo>
                  <a:pt x="63" y="784"/>
                </a:lnTo>
                <a:lnTo>
                  <a:pt x="45" y="784"/>
                </a:lnTo>
                <a:lnTo>
                  <a:pt x="27" y="792"/>
                </a:lnTo>
                <a:lnTo>
                  <a:pt x="0" y="800"/>
                </a:lnTo>
              </a:path>
            </a:pathLst>
          </a:custGeom>
          <a:noFill/>
          <a:ln w="12700" cap="rnd">
            <a:solidFill>
              <a:srgbClr val="A2C1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363"/>
          </a:p>
        </p:txBody>
      </p:sp>
      <p:sp>
        <p:nvSpPr>
          <p:cNvPr id="15393" name="Rectangle 49">
            <a:extLst>
              <a:ext uri="{FF2B5EF4-FFF2-40B4-BE49-F238E27FC236}">
                <a16:creationId xmlns:a16="http://schemas.microsoft.com/office/drawing/2014/main" id="{9E0EF4DB-4B0F-1A45-B0AA-EFFACE09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9" y="546497"/>
            <a:ext cx="8646170" cy="5754291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2363"/>
          </a:p>
        </p:txBody>
      </p:sp>
    </p:spTree>
    <p:extLst>
      <p:ext uri="{BB962C8B-B14F-4D97-AF65-F5344CB8AC3E}">
        <p14:creationId xmlns:p14="http://schemas.microsoft.com/office/powerpoint/2010/main" val="4105736573"/>
      </p:ext>
    </p:extLst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540</Words>
  <Application>Microsoft Macintosh PowerPoint</Application>
  <PresentationFormat>35mm Slides</PresentationFormat>
  <Paragraphs>126</Paragraphs>
  <Slides>44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Helvetica Neue</vt:lpstr>
      <vt:lpstr>Proxima Nova</vt:lpstr>
      <vt:lpstr>Times</vt:lpstr>
      <vt:lpstr>Arial</vt:lpstr>
      <vt:lpstr>Alfa Slab One</vt:lpstr>
      <vt:lpstr>Bitter</vt:lpstr>
      <vt:lpstr>Tahoma</vt:lpstr>
      <vt:lpstr>Helvetica</vt:lpstr>
      <vt:lpstr>Century Gothic</vt:lpstr>
      <vt:lpstr>Gameday</vt:lpstr>
      <vt:lpstr>MSGraph.Chart.5</vt:lpstr>
      <vt:lpstr>MSGraph.Chart.8</vt:lpstr>
      <vt:lpstr>Photohse.Document</vt:lpstr>
      <vt:lpstr>PowerPoint Presentation</vt:lpstr>
      <vt:lpstr>Weston &amp; Sampson Phase 1 (2014)</vt:lpstr>
      <vt:lpstr>PowerPoint Presentation</vt:lpstr>
      <vt:lpstr>Summary of Stormwater Runoff Pollutant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Nitrogen &amp; Pathogen Sources  that contribute to stormwater  Can we control them at their source?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Permeable Pavement</vt:lpstr>
      <vt:lpstr>PowerPoint Presentation</vt:lpstr>
      <vt:lpstr>Bioretention Applications</vt:lpstr>
      <vt:lpstr>PowerPoint Presentation</vt:lpstr>
      <vt:lpstr>PowerPoint Presentation</vt:lpstr>
      <vt:lpstr>PowerPoint Presentation</vt:lpstr>
      <vt:lpstr>Case Study:  Bioretention - Cotuit Town Dock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Horsley, Scott</cp:lastModifiedBy>
  <cp:revision>7</cp:revision>
  <dcterms:created xsi:type="dcterms:W3CDTF">2014-10-31T12:08:10Z</dcterms:created>
  <dcterms:modified xsi:type="dcterms:W3CDTF">2022-06-28T17:55:56Z</dcterms:modified>
</cp:coreProperties>
</file>