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54A5"/>
    <a:srgbClr val="415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24075"/>
    <p:restoredTop sz="94660"/>
  </p:normalViewPr>
  <p:slideViewPr>
    <p:cSldViewPr snapToGrid="0">
      <p:cViewPr varScale="1">
        <p:scale>
          <a:sx d="100" n="94"/>
          <a:sy d="100" n="94"/>
        </p:scale>
        <p:origin x="184" y="832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143000" y="3602038"/>
            <a:ext cx="6858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8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543675" y="365125"/>
            <a:ext cx="1971675" cy="5811838"/>
          </a:xfrm>
        </p:spPr>
        <p:txBody>
          <a:bodyPr numCol="1" vert="eaVert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628650" y="365125"/>
            <a:ext cx="5800725" cy="5811838"/>
          </a:xfrm>
        </p:spPr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2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23888" y="4589464"/>
            <a:ext cx="78867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628650" y="1825625"/>
            <a:ext cx="38862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29150" y="1825625"/>
            <a:ext cx="38862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29842" y="1681163"/>
            <a:ext cx="3868340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629842" y="2505075"/>
            <a:ext cx="3868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29150" y="1681163"/>
            <a:ext cx="3887391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29150" y="2505075"/>
            <a:ext cx="3887391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7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6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7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629841" y="2057400"/>
            <a:ext cx="2949178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1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idx="1" type="pic"/>
          </p:nvPr>
        </p:nvSpPr>
        <p:spPr>
          <a:xfrm>
            <a:off x="3887391" y="987426"/>
            <a:ext cx="4629150" cy="4873625"/>
          </a:xfrm>
        </p:spPr>
        <p:txBody>
          <a:bodyPr anchor="t"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629841" y="2057400"/>
            <a:ext cx="2949178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6381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1383-063C-4307-9F86-A4C64A2A20DC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BF33C-CCC0-404A-A422-FB8050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79108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arget="../media/image1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2" Target="../media/image1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2" Target="../media/image1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2" Target="../media/image1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1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media/image1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1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18E6-927A-443E-B6AC-54CFD8194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4585"/>
            <a:ext cx="9144000" cy="2387600"/>
          </a:xfrm>
        </p:spPr>
        <p:txBody>
          <a:bodyPr numCol="1"/>
          <a:lstStyle/>
          <a:p>
            <a:r>
              <a:rPr b="1" dirty="0" lang="en-US">
                <a:solidFill>
                  <a:srgbClr val="3454A5"/>
                </a:solidFill>
              </a:rPr>
              <a:t>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67DB6-EADF-48F3-97E8-268520FC9C1C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0" y="2626242"/>
            <a:ext cx="9144000" cy="4231758"/>
          </a:xfrm>
        </p:spPr>
        <p:txBody>
          <a:bodyPr numCol="1">
            <a:normAutofit/>
          </a:bodyPr>
          <a:lstStyle/>
          <a:p>
            <a:pPr algn="l" indent="-342900" marL="342900">
              <a:buFont charset="0" panose="020B0604020202020204" pitchFamily="34" typeface="Arial"/>
              <a:buChar char="•"/>
            </a:pPr>
            <a:r>
              <a:rPr b="1" dirty="0" lang="en-US">
                <a:solidFill>
                  <a:srgbClr val="3454A5"/>
                </a:solidFill>
              </a:rPr>
              <a:t>Goal: Solicit public input on pedestrian and bicycle safety and access</a:t>
            </a:r>
          </a:p>
          <a:p>
            <a:pPr algn="l" indent="-342900" marL="342900">
              <a:buFont charset="0" panose="020B0604020202020204" pitchFamily="34" typeface="Arial"/>
              <a:buChar char="•"/>
            </a:pPr>
            <a:r>
              <a:rPr b="1" dirty="0" lang="en-US">
                <a:solidFill>
                  <a:srgbClr val="3454A5"/>
                </a:solidFill>
              </a:rPr>
              <a:t>Conducted and promoted like other Town surveys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Late April thru September</a:t>
            </a:r>
          </a:p>
          <a:p>
            <a:pPr algn="l" indent="-342900" marL="342900">
              <a:buFont charset="0" panose="020B0604020202020204" pitchFamily="34" typeface="Arial"/>
              <a:buChar char="•"/>
            </a:pPr>
            <a:r>
              <a:rPr b="1" dirty="0" lang="en-US">
                <a:solidFill>
                  <a:srgbClr val="3454A5"/>
                </a:solidFill>
              </a:rPr>
              <a:t>Brief – 13 questions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Closed (choose one) and open (text)</a:t>
            </a:r>
          </a:p>
          <a:p>
            <a:pPr algn="l" indent="-342900" marL="342900">
              <a:buFont charset="0" panose="020B0604020202020204" pitchFamily="34" typeface="Arial"/>
              <a:buChar char="•"/>
            </a:pPr>
            <a:r>
              <a:rPr b="1" dirty="0" lang="en-US">
                <a:solidFill>
                  <a:srgbClr val="3454A5"/>
                </a:solidFill>
              </a:rPr>
              <a:t>Received 689 responses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9B98E8-3906-424F-96DE-FCBA88165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494"/>
            <a:ext cx="9144000" cy="12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7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18E6-927A-443E-B6AC-54CFD8194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4585"/>
            <a:ext cx="9144000" cy="2387600"/>
          </a:xfrm>
        </p:spPr>
        <p:txBody>
          <a:bodyPr numCol="1"/>
          <a:lstStyle/>
          <a:p>
            <a:r>
              <a:rPr b="1" dirty="0" lang="en-US">
                <a:solidFill>
                  <a:srgbClr val="3454A5"/>
                </a:solidFill>
              </a:rPr>
              <a:t>Type of Bicycling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67DB6-EADF-48F3-97E8-268520FC9C1C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0" y="2626242"/>
            <a:ext cx="9144000" cy="4231758"/>
          </a:xfrm>
        </p:spPr>
        <p:txBody>
          <a:bodyPr numCol="1">
            <a:normAutofit/>
          </a:bodyPr>
          <a:lstStyle/>
          <a:p>
            <a:pPr algn="l" indent="-342900" lvl="1" marL="800100">
              <a:buFont charset="0" panose="020B0604020202020204" pitchFamily="34" typeface="Arial"/>
              <a:buChar char="•"/>
            </a:pPr>
            <a:endParaRPr dirty="0" lang="en-US">
              <a:solidFill>
                <a:srgbClr val="3454A5"/>
              </a:solidFill>
            </a:endParaRP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Recreation – 80%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Road bike – 46%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Off road / Mountain – 25%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b="1" dirty="0" lang="en-US">
                <a:solidFill>
                  <a:srgbClr val="3454A5"/>
                </a:solidFill>
              </a:rPr>
              <a:t>Commute to work </a:t>
            </a:r>
            <a:r>
              <a:rPr dirty="0" lang="en-US">
                <a:solidFill>
                  <a:srgbClr val="3454A5"/>
                </a:solidFill>
              </a:rPr>
              <a:t>– 10%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Other – 11%</a:t>
            </a:r>
          </a:p>
          <a:p>
            <a:pPr algn="l" lvl="1"/>
            <a:endParaRPr dirty="0" lang="en-US">
              <a:solidFill>
                <a:srgbClr val="3454A5"/>
              </a:solidFill>
            </a:endParaRPr>
          </a:p>
          <a:p>
            <a:pPr algn="l" lvl="1"/>
            <a:r>
              <a:rPr dirty="0" lang="en-US">
                <a:solidFill>
                  <a:srgbClr val="3454A5"/>
                </a:solidFill>
              </a:rPr>
              <a:t>Note: Check all that apply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9B98E8-3906-424F-96DE-FCBA88165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494"/>
            <a:ext cx="9144000" cy="12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4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18E6-927A-443E-B6AC-54CFD8194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4585"/>
            <a:ext cx="9144000" cy="2387600"/>
          </a:xfrm>
        </p:spPr>
        <p:txBody>
          <a:bodyPr numCol="1"/>
          <a:lstStyle/>
          <a:p>
            <a:r>
              <a:rPr b="1" dirty="0" lang="en-US">
                <a:solidFill>
                  <a:srgbClr val="3454A5"/>
                </a:solidFill>
              </a:rPr>
              <a:t>Safety</a:t>
            </a:r>
            <a:endParaRPr dirty="0" lang="en-US" sz="3600">
              <a:solidFill>
                <a:srgbClr val="3454A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67DB6-EADF-48F3-97E8-268520FC9C1C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0" y="2626242"/>
            <a:ext cx="9144000" cy="4231758"/>
          </a:xfrm>
        </p:spPr>
        <p:txBody>
          <a:bodyPr numCol="1">
            <a:normAutofit/>
          </a:bodyPr>
          <a:lstStyle/>
          <a:p>
            <a:endParaRPr dirty="0" lang="en-US">
              <a:solidFill>
                <a:srgbClr val="3454A5"/>
              </a:solidFill>
            </a:endParaRPr>
          </a:p>
          <a:p>
            <a:r>
              <a:rPr dirty="0" lang="en-US">
                <a:solidFill>
                  <a:srgbClr val="3454A5"/>
                </a:solidFill>
              </a:rPr>
              <a:t>Safety is a major concern </a:t>
            </a:r>
            <a:r>
              <a:rPr dirty="0" lang="en-US" sz="2400">
                <a:solidFill>
                  <a:srgbClr val="3454A5"/>
                </a:solidFill>
              </a:rPr>
              <a:t>(walking or biking)</a:t>
            </a:r>
          </a:p>
          <a:p>
            <a:endParaRPr dirty="0" lang="en-US">
              <a:solidFill>
                <a:srgbClr val="3454A5"/>
              </a:solidFill>
            </a:endParaRP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Only 7% felt very safe on all roads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30% felt not safe on roads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54% felt safe only on back roads</a:t>
            </a:r>
          </a:p>
          <a:p>
            <a:pPr algn="l" lvl="1"/>
            <a:endParaRPr dirty="0" lang="en-US">
              <a:solidFill>
                <a:srgbClr val="3454A5"/>
              </a:solidFill>
            </a:endParaRPr>
          </a:p>
          <a:p>
            <a:pPr algn="l" lvl="1"/>
            <a:r>
              <a:rPr dirty="0" lang="en-US" sz="2000">
                <a:solidFill>
                  <a:srgbClr val="3454A5"/>
                </a:solidFill>
              </a:rPr>
              <a:t>Majority (63%) feel a lack of infrastructure deters from walking or biking</a:t>
            </a:r>
          </a:p>
          <a:p>
            <a:pPr algn="l" lvl="1"/>
            <a:endParaRPr dirty="0" lang="en-US" sz="2000">
              <a:solidFill>
                <a:srgbClr val="3454A5"/>
              </a:solidFill>
            </a:endParaRPr>
          </a:p>
          <a:p>
            <a:pPr algn="l" lvl="1"/>
            <a:endParaRPr dirty="0" lang="en-US">
              <a:solidFill>
                <a:srgbClr val="3454A5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9B98E8-3906-424F-96DE-FCBA88165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494"/>
            <a:ext cx="9144000" cy="12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1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18E6-927A-443E-B6AC-54CFD8194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4585"/>
            <a:ext cx="9144000" cy="2387600"/>
          </a:xfrm>
        </p:spPr>
        <p:txBody>
          <a:bodyPr numCol="1"/>
          <a:lstStyle/>
          <a:p>
            <a:r>
              <a:rPr b="1" dirty="0" lang="en-US">
                <a:solidFill>
                  <a:srgbClr val="3454A5"/>
                </a:solidFill>
              </a:rPr>
              <a:t>Safety Improvements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67DB6-EADF-48F3-97E8-268520FC9C1C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0" y="2626242"/>
            <a:ext cx="9144000" cy="4231758"/>
          </a:xfrm>
        </p:spPr>
        <p:txBody>
          <a:bodyPr numCol="1">
            <a:normAutofit/>
          </a:bodyPr>
          <a:lstStyle/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Bike lanes physically separated from traffic – 63%</a:t>
            </a:r>
          </a:p>
          <a:p>
            <a:pPr algn="l" indent="-342900" lvl="1" marL="800100">
              <a:buFont typeface="Arial"/>
              <a:buChar char="•"/>
            </a:pPr>
            <a:r>
              <a:rPr/>
              <a:t>Sidewalks  68% for  and 29% in “downtown”, 32% no new sidewalks)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Dotted bike lanes on roads – 64%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Crossing “HAWK” lights – 52%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9B98E8-3906-424F-96DE-FCBA88165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494"/>
            <a:ext cx="9144000" cy="12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8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18E6-927A-443E-B6AC-54CFD8194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4585"/>
            <a:ext cx="9144000" cy="2387600"/>
          </a:xfrm>
        </p:spPr>
        <p:txBody>
          <a:bodyPr numCol="1"/>
          <a:lstStyle/>
          <a:p>
            <a:r>
              <a:rPr b="1" dirty="0" lang="en-US">
                <a:solidFill>
                  <a:srgbClr val="3454A5"/>
                </a:solidFill>
              </a:rPr>
              <a:t>Rt 6 Bike/Ped </a:t>
            </a:r>
            <a:r>
              <a:rPr b="1" dirty="0" lang="en-US" sz="2400">
                <a:solidFill>
                  <a:srgbClr val="3454A5"/>
                </a:solidFill>
              </a:rPr>
              <a:t>(Fully Separated Path)</a:t>
            </a:r>
            <a:endParaRPr dirty="0" lang="en-US" sz="2400">
              <a:solidFill>
                <a:srgbClr val="3454A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67DB6-EADF-48F3-97E8-268520FC9C1C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0" y="2626242"/>
            <a:ext cx="9144000" cy="4231758"/>
          </a:xfrm>
        </p:spPr>
        <p:txBody>
          <a:bodyPr numCol="1">
            <a:normAutofit/>
          </a:bodyPr>
          <a:lstStyle/>
          <a:p>
            <a:endParaRPr dirty="0" lang="en-US">
              <a:solidFill>
                <a:srgbClr val="3454A5"/>
              </a:solidFill>
            </a:endParaRPr>
          </a:p>
          <a:p>
            <a:r>
              <a:rPr b="1" lang="en-US">
                <a:solidFill>
                  <a:srgbClr val="3454A5"/>
                </a:solidFill>
              </a:rPr>
              <a:t>Very </a:t>
            </a:r>
            <a:r>
              <a:rPr b="1" dirty="0" lang="en-US">
                <a:solidFill>
                  <a:srgbClr val="3454A5"/>
                </a:solidFill>
              </a:rPr>
              <a:t>strong support</a:t>
            </a:r>
          </a:p>
          <a:p>
            <a:endParaRPr b="1" dirty="0" lang="en-US" sz="2400">
              <a:solidFill>
                <a:srgbClr val="3454A5"/>
              </a:solidFill>
            </a:endParaRPr>
          </a:p>
          <a:p>
            <a:pPr algn="l"/>
            <a:r>
              <a:rPr dirty="0" lang="en-US">
                <a:solidFill>
                  <a:srgbClr val="3454A5"/>
                </a:solidFill>
              </a:rPr>
              <a:t>Between </a:t>
            </a:r>
            <a:r>
              <a:rPr dirty="0" err="1" lang="en-US">
                <a:solidFill>
                  <a:srgbClr val="3454A5"/>
                </a:solidFill>
              </a:rPr>
              <a:t>Pamet</a:t>
            </a:r>
            <a:r>
              <a:rPr dirty="0" lang="en-US">
                <a:solidFill>
                  <a:srgbClr val="3454A5"/>
                </a:solidFill>
              </a:rPr>
              <a:t> Roads and Highland Road (89%)</a:t>
            </a:r>
          </a:p>
          <a:p>
            <a:pPr algn="l"/>
            <a:endParaRPr dirty="0" lang="en-US">
              <a:solidFill>
                <a:srgbClr val="3454A5"/>
              </a:solidFill>
            </a:endParaRPr>
          </a:p>
          <a:p>
            <a:pPr algn="l"/>
            <a:r>
              <a:rPr dirty="0" lang="en-US">
                <a:solidFill>
                  <a:srgbClr val="3454A5"/>
                </a:solidFill>
              </a:rPr>
              <a:t>Between Rt 6 / Shore Road fork and Provincetown (85%)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East (ocean) side, eliminate a traffic lane – 30%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West (bay) side, eliminate a traffic lane – 24%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Build path, keep 4 traffic lanes – 31%</a:t>
            </a:r>
          </a:p>
          <a:p>
            <a:pPr algn="l" lvl="1"/>
            <a:endParaRPr dirty="0" lang="en-US">
              <a:solidFill>
                <a:srgbClr val="3454A5"/>
              </a:solidFill>
            </a:endParaRPr>
          </a:p>
          <a:p>
            <a:pPr algn="l" lvl="1"/>
            <a:endParaRPr dirty="0" lang="en-US" sz="2000">
              <a:solidFill>
                <a:srgbClr val="3454A5"/>
              </a:solidFill>
            </a:endParaRPr>
          </a:p>
          <a:p>
            <a:pPr algn="l" lvl="1"/>
            <a:endParaRPr dirty="0" lang="en-US">
              <a:solidFill>
                <a:srgbClr val="3454A5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9B98E8-3906-424F-96DE-FCBA88165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494"/>
            <a:ext cx="9144000" cy="12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18E6-927A-443E-B6AC-54CFD8194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4585"/>
            <a:ext cx="9144000" cy="2387600"/>
          </a:xfrm>
        </p:spPr>
        <p:txBody>
          <a:bodyPr numCol="1"/>
          <a:lstStyle/>
          <a:p>
            <a:r>
              <a:rPr b="1" dirty="0" lang="en-US">
                <a:solidFill>
                  <a:srgbClr val="3454A5"/>
                </a:solidFill>
              </a:rPr>
              <a:t>Walsh Property</a:t>
            </a:r>
            <a:endParaRPr dirty="0" lang="en-US" sz="2400">
              <a:solidFill>
                <a:srgbClr val="3454A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67DB6-EADF-48F3-97E8-268520FC9C1C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0" y="2626242"/>
            <a:ext cx="9144000" cy="4231758"/>
          </a:xfrm>
        </p:spPr>
        <p:txBody>
          <a:bodyPr numCol="1">
            <a:normAutofit/>
          </a:bodyPr>
          <a:lstStyle/>
          <a:p>
            <a:endParaRPr dirty="0" lang="en-US">
              <a:solidFill>
                <a:srgbClr val="3454A5"/>
              </a:solidFill>
            </a:endParaRPr>
          </a:p>
          <a:p>
            <a:r>
              <a:rPr b="1" dirty="0" lang="en-US">
                <a:solidFill>
                  <a:srgbClr val="3454A5"/>
                </a:solidFill>
              </a:rPr>
              <a:t>Strong support for pedestrian and bike </a:t>
            </a:r>
            <a:r>
              <a:rPr b="1" dirty="0" err="1" lang="en-US">
                <a:solidFill>
                  <a:srgbClr val="3454A5"/>
                </a:solidFill>
              </a:rPr>
              <a:t>accomodation</a:t>
            </a:r>
            <a:endParaRPr b="1" dirty="0" lang="en-US">
              <a:solidFill>
                <a:srgbClr val="3454A5"/>
              </a:solidFill>
            </a:endParaRPr>
          </a:p>
          <a:p>
            <a:pPr algn="l"/>
            <a:endParaRPr dirty="0" lang="en-US">
              <a:solidFill>
                <a:srgbClr val="3454A5"/>
              </a:solidFill>
            </a:endParaRP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Dedicated walking/hiking trails – 64%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Dedicated multi-use bike and pedestrian paths – 64%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Bike and pedestrian path along roadways – 38%</a:t>
            </a:r>
          </a:p>
          <a:p>
            <a:pPr algn="l" lvl="1"/>
            <a:endParaRPr dirty="0" lang="en-US" sz="2000">
              <a:solidFill>
                <a:srgbClr val="3454A5"/>
              </a:solidFill>
            </a:endParaRPr>
          </a:p>
          <a:p>
            <a:pPr algn="l" lvl="1"/>
            <a:endParaRPr dirty="0" lang="en-US">
              <a:solidFill>
                <a:srgbClr val="3454A5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9B98E8-3906-424F-96DE-FCBA88165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494"/>
            <a:ext cx="9144000" cy="12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9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18E6-927A-443E-B6AC-54CFD8194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4585"/>
            <a:ext cx="9144000" cy="2387600"/>
          </a:xfrm>
        </p:spPr>
        <p:txBody>
          <a:bodyPr numCol="1"/>
          <a:lstStyle/>
          <a:p>
            <a:r>
              <a:rPr b="1" dirty="0" lang="en-US">
                <a:solidFill>
                  <a:srgbClr val="3454A5"/>
                </a:solidFill>
              </a:rPr>
              <a:t>Summary</a:t>
            </a:r>
            <a:endParaRPr dirty="0" lang="en-US" sz="2400">
              <a:solidFill>
                <a:srgbClr val="3454A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67DB6-EADF-48F3-97E8-268520FC9C1C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0" y="2626242"/>
            <a:ext cx="9144000" cy="4231758"/>
          </a:xfrm>
        </p:spPr>
        <p:txBody>
          <a:bodyPr numCol="1">
            <a:normAutofit/>
          </a:bodyPr>
          <a:lstStyle/>
          <a:p>
            <a:endParaRPr dirty="0" lang="en-US">
              <a:solidFill>
                <a:srgbClr val="3454A5"/>
              </a:solidFill>
            </a:endParaRP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Biking is popular and useful (commuting)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Major concerns on safety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Lack of infrastructure deters biking and walking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Very strong support for fully separated path along Rt 6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Majority support for HAWK </a:t>
            </a:r>
            <a:r>
              <a:rPr lang="en-US">
                <a:solidFill>
                  <a:srgbClr val="3454A5"/>
                </a:solidFill>
              </a:rPr>
              <a:t>crossing lights</a:t>
            </a:r>
            <a:endParaRPr dirty="0" lang="en-US">
              <a:solidFill>
                <a:srgbClr val="3454A5"/>
              </a:solidFill>
            </a:endParaRP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Strong support for dotted bike lanes on roads</a:t>
            </a:r>
          </a:p>
          <a:p>
            <a:pPr algn="l" indent="-342900" lvl="1" marL="800100">
              <a:buFont charset="0" panose="020B0604020202020204" pitchFamily="34" typeface="Arial"/>
              <a:buChar char="•"/>
            </a:pPr>
            <a:r>
              <a:rPr dirty="0" lang="en-US">
                <a:solidFill>
                  <a:srgbClr val="3454A5"/>
                </a:solidFill>
              </a:rPr>
              <a:t>Strong support for bike/ped use at Walsh property</a:t>
            </a:r>
          </a:p>
          <a:p>
            <a:pPr algn="l" lvl="1"/>
            <a:endParaRPr dirty="0" lang="en-US" sz="2000">
              <a:solidFill>
                <a:srgbClr val="3454A5"/>
              </a:solidFill>
            </a:endParaRPr>
          </a:p>
          <a:p>
            <a:pPr algn="l" lvl="1"/>
            <a:endParaRPr dirty="0" lang="en-US">
              <a:solidFill>
                <a:srgbClr val="3454A5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9B98E8-3906-424F-96DE-FCBA88165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494"/>
            <a:ext cx="9144000" cy="12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43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panose="020F0302020204030204"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F0502020204030204"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Company/>
  <Words>329</Words>
  <Paragraphs>57</Paragraphs>
  <Slides>7</Slides>
  <Notes>0</Notes>
  <TotalTime>27761</TotalTime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1">
      <vt:lpstr>Arial</vt:lpstr>
      <vt:lpstr>Calibri</vt:lpstr>
      <vt:lpstr>Calibri Light</vt:lpstr>
      <vt:lpstr>Office Theme</vt:lpstr>
      <vt:lpstr>Overview</vt:lpstr>
      <vt:lpstr>Type of Bicycling</vt:lpstr>
      <vt:lpstr>Safety</vt:lpstr>
      <vt:lpstr>Safety Improvements</vt:lpstr>
      <vt:lpstr>Rt 6 Bike/Ped (Fully Separated Path)</vt:lpstr>
      <vt:lpstr>Walsh Property</vt:lpstr>
      <vt:lpstr>Summary</vt:lpstr>
    </vt:vector>
  </TitlesOfParts>
  <LinksUpToDate>false</LinksUpToDate>
  <SharedDoc>false</SharedDoc>
  <HyperlinksChanged>false</HyperlinksChanged>
  <Application>Microsoft Macintosh PowerPoint</Application>
  <AppVersion>16.0000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2022-05-04T18:18:25Z</dcterms:created>
  <dc:creator>Kelly Clark</dc:creator>
  <cp:lastModifiedBy>Eric Mays</cp:lastModifiedBy>
  <cp:lastPrinted>2022-10-18T21:57:20Z</cp:lastPrinted>
  <dcterms:modified xsi:type="dcterms:W3CDTF">2022-10-18T21:58:49Z</dcterms:modified>
  <cp:revision>1</cp:revision>
  <dc:title>BIKE &amp; WALKWAYS COMMITTEE</dc:title>
</cp:coreProperties>
</file>